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753" r:id="rId3"/>
    <p:sldMasterId id="2147483759" r:id="rId4"/>
  </p:sldMasterIdLst>
  <p:notesMasterIdLst>
    <p:notesMasterId r:id="rId21"/>
  </p:notesMasterIdLst>
  <p:sldIdLst>
    <p:sldId id="2124" r:id="rId5"/>
    <p:sldId id="2223" r:id="rId6"/>
    <p:sldId id="2224" r:id="rId7"/>
    <p:sldId id="2226" r:id="rId8"/>
    <p:sldId id="2203" r:id="rId9"/>
    <p:sldId id="2125" r:id="rId10"/>
    <p:sldId id="2229" r:id="rId11"/>
    <p:sldId id="2225" r:id="rId12"/>
    <p:sldId id="2227" r:id="rId13"/>
    <p:sldId id="2234" r:id="rId14"/>
    <p:sldId id="2228" r:id="rId15"/>
    <p:sldId id="2230" r:id="rId16"/>
    <p:sldId id="2231" r:id="rId17"/>
    <p:sldId id="2232" r:id="rId18"/>
    <p:sldId id="2233" r:id="rId19"/>
    <p:sldId id="2222" r:id="rId20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89484-4E93-42FD-B7EF-3D7CC834F088}" v="4594" dt="2023-10-02T11:09:44.035"/>
  </p1510:revLst>
</p1510:revInfo>
</file>

<file path=ppt/tableStyles.xml><?xml version="1.0" encoding="utf-8"?>
<a:tblStyleLst xmlns:a="http://schemas.openxmlformats.org/drawingml/2006/main" def="{90651C3A-4460-11DB-9652-00E08161165F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73" autoAdjust="0"/>
  </p:normalViewPr>
  <p:slideViewPr>
    <p:cSldViewPr snapToGrid="0">
      <p:cViewPr varScale="1">
        <p:scale>
          <a:sx n="82" d="100"/>
          <a:sy n="82" d="100"/>
        </p:scale>
        <p:origin x="610" y="4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8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B38D-1503-44D2-B24C-4B7EB2C00F0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E25EF-564A-4662-8AD2-32742DA4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6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623938F-8E44-5B8D-55B1-98D0C34AC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182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624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0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736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518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623938F-8E44-5B8D-55B1-98D0C34AC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78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623938F-8E44-5B8D-55B1-98D0C34AC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81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623938F-8E44-5B8D-55B1-98D0C34AC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91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623938F-8E44-5B8D-55B1-98D0C34AC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24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2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65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623938F-8E44-5B8D-55B1-98D0C34AC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71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247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F1279-6CE4-4169-83D3-4483097B6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82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34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57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592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61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674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8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276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73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07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075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28215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82756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26219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9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162B-747F-C845-BBB9-B1F5346D5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DC198-5B49-5244-BA9D-344379C5A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5FD52-E12F-FE4E-9328-B420642C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7A435-9911-4B4D-A3B0-CAA6360FC0F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DED35-8844-DC43-873D-7DA1FDD0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F80B0-B8BF-0F49-827E-33DB1CD6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0DD7E-7F71-5A44-B26F-1205B4A7C38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930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544BECF-4CB4-B6A1-7A6A-083E4DC52F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4020" y="1762429"/>
            <a:ext cx="1554480" cy="1554480"/>
          </a:xfrm>
          <a:custGeom>
            <a:avLst/>
            <a:gdLst>
              <a:gd name="connsiteX0" fmla="*/ 777240 w 1554480"/>
              <a:gd name="connsiteY0" fmla="*/ 0 h 1554480"/>
              <a:gd name="connsiteX1" fmla="*/ 1554480 w 1554480"/>
              <a:gd name="connsiteY1" fmla="*/ 777240 h 1554480"/>
              <a:gd name="connsiteX2" fmla="*/ 777240 w 1554480"/>
              <a:gd name="connsiteY2" fmla="*/ 1554480 h 1554480"/>
              <a:gd name="connsiteX3" fmla="*/ 0 w 1554480"/>
              <a:gd name="connsiteY3" fmla="*/ 777240 h 1554480"/>
              <a:gd name="connsiteX4" fmla="*/ 777240 w 15544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554480">
                <a:moveTo>
                  <a:pt x="777240" y="0"/>
                </a:move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F353A65-2A02-4745-F983-D476AB9971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00172" y="3804293"/>
            <a:ext cx="1554480" cy="1554480"/>
          </a:xfrm>
          <a:custGeom>
            <a:avLst/>
            <a:gdLst>
              <a:gd name="connsiteX0" fmla="*/ 777240 w 1554480"/>
              <a:gd name="connsiteY0" fmla="*/ 0 h 1554480"/>
              <a:gd name="connsiteX1" fmla="*/ 1554480 w 1554480"/>
              <a:gd name="connsiteY1" fmla="*/ 777240 h 1554480"/>
              <a:gd name="connsiteX2" fmla="*/ 777240 w 1554480"/>
              <a:gd name="connsiteY2" fmla="*/ 1554480 h 1554480"/>
              <a:gd name="connsiteX3" fmla="*/ 0 w 1554480"/>
              <a:gd name="connsiteY3" fmla="*/ 777240 h 1554480"/>
              <a:gd name="connsiteX4" fmla="*/ 777240 w 15544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554480">
                <a:moveTo>
                  <a:pt x="777240" y="0"/>
                </a:move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A601D4D-6CBF-3BE9-618E-C4CF66BC5A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42468" y="1762429"/>
            <a:ext cx="1554480" cy="1554480"/>
          </a:xfrm>
          <a:custGeom>
            <a:avLst/>
            <a:gdLst>
              <a:gd name="connsiteX0" fmla="*/ 777240 w 1554480"/>
              <a:gd name="connsiteY0" fmla="*/ 0 h 1554480"/>
              <a:gd name="connsiteX1" fmla="*/ 1554480 w 1554480"/>
              <a:gd name="connsiteY1" fmla="*/ 777240 h 1554480"/>
              <a:gd name="connsiteX2" fmla="*/ 777240 w 1554480"/>
              <a:gd name="connsiteY2" fmla="*/ 1554480 h 1554480"/>
              <a:gd name="connsiteX3" fmla="*/ 0 w 1554480"/>
              <a:gd name="connsiteY3" fmla="*/ 777240 h 1554480"/>
              <a:gd name="connsiteX4" fmla="*/ 777240 w 15544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554480">
                <a:moveTo>
                  <a:pt x="777240" y="0"/>
                </a:move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8317FF1-DCB4-5419-90BF-819CF1397E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8620" y="3804293"/>
            <a:ext cx="1554480" cy="1554480"/>
          </a:xfrm>
          <a:custGeom>
            <a:avLst/>
            <a:gdLst>
              <a:gd name="connsiteX0" fmla="*/ 777240 w 1554480"/>
              <a:gd name="connsiteY0" fmla="*/ 0 h 1554480"/>
              <a:gd name="connsiteX1" fmla="*/ 1554480 w 1554480"/>
              <a:gd name="connsiteY1" fmla="*/ 777240 h 1554480"/>
              <a:gd name="connsiteX2" fmla="*/ 777240 w 1554480"/>
              <a:gd name="connsiteY2" fmla="*/ 1554480 h 1554480"/>
              <a:gd name="connsiteX3" fmla="*/ 0 w 1554480"/>
              <a:gd name="connsiteY3" fmla="*/ 777240 h 1554480"/>
              <a:gd name="connsiteX4" fmla="*/ 777240 w 15544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554480">
                <a:moveTo>
                  <a:pt x="777240" y="0"/>
                </a:move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0148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44FF-80AA-51F6-1461-23ABF1BF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C1555-B78C-81F4-1CA4-83A8B1A95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E1EED-5546-585A-DDE0-DBD16BF4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86B6B-2E21-E56B-5559-40E4214D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E7B11-19E4-2F39-8BE0-851B3D3E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2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90B5-DDF2-3D2C-4688-D2773222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5416C-8CB1-A39E-28C2-7DC618072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17862-B77C-91EA-99CE-45AAB5E7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1D3ED-6447-1E4A-EA53-362D17E6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86EF1-6A41-2A3B-4F42-C81E2012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251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D9FD2-5577-6D14-3701-B39CCB7B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DC0B3-4532-2109-5C46-CEE18CBD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C3BBF-E96B-2422-3186-710A54CD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452FA-7898-9E74-58BE-8640E24B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2991D-0ACB-BAFB-8A73-EB214A55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620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7D7E-CF07-C175-3668-39C05F58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802E9-0CD7-2264-7ADF-4D146D7C1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0EF63-573D-C3BA-4F9E-013D06618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6303C-F3C3-54A0-53E4-0499C717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FCA93-08CD-AD21-A568-FB9177B4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B904E-ECD5-30DE-FC59-26FDDD6A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62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3BF4-C686-74E9-21CC-8665D474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207A4-01B3-CA9E-31BA-5CB9FF53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FE985-B2DE-0744-469E-88F13B981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35CDD-AD3F-59E0-7CFE-870A19CD3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23F70-F9CD-D3E7-0C4A-EFF3C16A6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A3B11-9974-5BA2-7F95-F264A785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DB465C-69DE-DD4F-703B-B9628EF1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15C79-35D9-D3F8-4C97-1A064BF4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465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7E5D-05AE-9996-906E-D1A54015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7AC8D-8F62-DE17-5A9D-1967FA68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FD75E-81E0-209A-420A-BA6A2934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D1ED1-B842-E65B-C040-4FDD8329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6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60260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CF41C-2E80-8722-C217-1AE86C84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EFB74-0949-1210-1643-67D0D7D9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33815-6DDB-2E1B-0B21-B867B7EE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44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A272-1B8E-A78A-3A99-A3AE7060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08D84-FF3F-B98C-FB7E-8AC0B2D3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69E70-23BE-D643-C5FB-16CA69D98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A730D-681A-A768-F02D-4802B238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5F7E-BE64-169D-234D-2B1EEE9C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243B7-B797-8AFC-D52C-68187F83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9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AE76-8FD4-5620-8AD6-06EFD526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AFB71-47D5-A99F-C83D-D9C756FA2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E0822-A081-DDCD-EB65-A8D77CD28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2BC1B-AF20-78CE-1CBA-B840B64A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DA3F9-A7C8-9EE7-71DD-1317BE0F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ECAC2-0766-CD96-DA61-1E4B4664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88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61F1-7DC7-58F3-1637-CFD85639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656A6-EC7C-C8AB-BDB5-4D1E3F6B5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D86B3-6A3F-3F5D-9A65-15F5AF33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9A978-5D1E-6131-AF8E-96515AFA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CA9E4-DD5F-9CC3-EE0B-BCC736BB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366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8757C-AEBB-B91C-06D3-D0FA783B9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BA378-3507-B814-D0C3-407E06A50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D1DBA-C784-1881-64B3-3047F8E5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C5265-A776-012F-F4F4-2745FF63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62866-D4A1-C847-4109-1EDDE1C8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754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624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52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3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01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131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49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43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62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3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65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5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D5AD1-DEDE-E284-75F6-AF40E640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8339D-5394-0D56-1975-B9A6CA260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E2454-C250-CD6D-DFC4-7F595D4A6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016D7-CC45-4BF0-9244-8CE21CE4A04C}" type="datetimeFigureOut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2981B-5F3F-B736-6A8B-5D3259758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B7A7B-A348-2D5E-95A9-9C56AA1DE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9489-3D85-47AA-A733-ED67E7CCC697}" type="slidenum">
              <a:rPr kumimoji="0" lang="en-P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P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9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632479-63A8-E6EA-2C5E-B17168011C82}"/>
              </a:ext>
            </a:extLst>
          </p:cNvPr>
          <p:cNvSpPr txBox="1"/>
          <p:nvPr/>
        </p:nvSpPr>
        <p:spPr>
          <a:xfrm>
            <a:off x="650225" y="5017105"/>
            <a:ext cx="84495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Battery Electric Storage Systems </a:t>
            </a: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(BESS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29DC8-3E64-6F78-FA35-EBB8DB3C1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1" t="6882" r="27181" b="21290"/>
          <a:stretch/>
        </p:blipFill>
        <p:spPr>
          <a:xfrm>
            <a:off x="7521649" y="741369"/>
            <a:ext cx="4153559" cy="36064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DCD9F9-8A86-20BB-9AD9-B85B84A820E4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5213FA92-3236-C058-4F4D-9186B1833B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81D690F-F020-B4A1-D9CD-686F978071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DB4A5127-1F10-F779-17CC-40FF51C7CE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157206B-7F41-1E4F-9BFE-635A6AEA7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5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3714" y="1130726"/>
            <a:ext cx="9135606" cy="2497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Batteries may participate in the balancing market</a:t>
            </a:r>
          </a:p>
          <a:p>
            <a:pPr marL="914400" marR="0" lvl="1" indent="-457200" algn="just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They are perfectly suited for this, since they can decide to generate or store energy, depending on the prices that appears in this market. </a:t>
            </a:r>
          </a:p>
          <a:p>
            <a:pPr marL="457200" lvl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They can also sign long term contracts to provide this service to other parties (i.e., RES developers)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7206B-7F41-1E4F-9BFE-635A6AEA7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4F6B6-3C99-11FA-C631-B58C87B02F6C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1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237EE9AF-833E-44BE-098D-FBA484ED0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7B1ABD7F-DCAE-918B-52CC-902C4023DB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1300FE9-DFE6-E6E0-77AF-D2735D4E3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28436" y="131273"/>
            <a:ext cx="11573197" cy="72424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 – DESS in the Balancing Markets</a:t>
            </a:r>
          </a:p>
        </p:txBody>
      </p:sp>
    </p:spTree>
    <p:extLst>
      <p:ext uri="{BB962C8B-B14F-4D97-AF65-F5344CB8AC3E}">
        <p14:creationId xmlns:p14="http://schemas.microsoft.com/office/powerpoint/2010/main" val="2157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3714" y="1130726"/>
            <a:ext cx="10279210" cy="449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In several electricity markets, capacity is considered a “product” different than “energy”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Even markets which were created around the “only energy” concept, are now re-consider introducing payments to ensure enough capacity is available at moments in which the system is stressed.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Non-controllable RES do not receive capacity payments because they can’t ensure generation at such stressed periods. 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Or they receive only a marginal part</a:t>
            </a:r>
          </a:p>
          <a:p>
            <a:pPr marL="457200" lvl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However, BESS or hybrid facilities can qualify to receive such compensations.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7206B-7F41-1E4F-9BFE-635A6AEA7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4F6B6-3C99-11FA-C631-B58C87B02F6C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1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237EE9AF-833E-44BE-098D-FBA484ED0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7B1ABD7F-DCAE-918B-52CC-902C4023DB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1300FE9-DFE6-E6E0-77AF-D2735D4E3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28436" y="131273"/>
            <a:ext cx="11573197" cy="72424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– BESS Capacity Payments / Capacity Markets</a:t>
            </a:r>
          </a:p>
        </p:txBody>
      </p:sp>
    </p:spTree>
    <p:extLst>
      <p:ext uri="{BB962C8B-B14F-4D97-AF65-F5344CB8AC3E}">
        <p14:creationId xmlns:p14="http://schemas.microsoft.com/office/powerpoint/2010/main" val="30143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3714" y="1130726"/>
            <a:ext cx="10279210" cy="503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The capacity payment is a regulatory price, which is paid to all facilities which qualify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The capacity market is an auction for which the different providers guarantee certain amount of power (available at system stressed periods) in exchange for a payment ($/MW/year)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The periods of awarding varies from 1 year to 15 years.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If a BESS or a hybrid facility is entitled to receive capacity payments and/or awarded in the capacity market it should:  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Participate in the day ahead market and in the balancing markets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Ensure they have enough stored energy as to comply with the obligations assumed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7206B-7F41-1E4F-9BFE-635A6AEA7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4F6B6-3C99-11FA-C631-B58C87B02F6C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1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237EE9AF-833E-44BE-098D-FBA484ED0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7B1ABD7F-DCAE-918B-52CC-902C4023DB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1300FE9-DFE6-E6E0-77AF-D2735D4E3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28436" y="131273"/>
            <a:ext cx="11573197" cy="72424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– BESS Capacity Payments / Capacity Markets</a:t>
            </a:r>
          </a:p>
        </p:txBody>
      </p:sp>
    </p:spTree>
    <p:extLst>
      <p:ext uri="{BB962C8B-B14F-4D97-AF65-F5344CB8AC3E}">
        <p14:creationId xmlns:p14="http://schemas.microsoft.com/office/powerpoint/2010/main" val="18585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3714" y="1529846"/>
            <a:ext cx="10279210" cy="472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Fast Frequency Response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It is recognized as a service in practically all markets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However, it is not paid as a specific one in most of them 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Possibility to change in the near future </a:t>
            </a:r>
          </a:p>
          <a:p>
            <a:pPr marL="45720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Secondary Reserve (FRR in Europe)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Batteries can participate in the this market and receiving payments for acting through an AGC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Timing for this market may deteriorate arbitrating opportunities for BESS</a:t>
            </a:r>
          </a:p>
          <a:p>
            <a:pPr marL="45720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Voltage control is not considered a payable service in practically all markets.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7206B-7F41-1E4F-9BFE-635A6AEA7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4F6B6-3C99-11FA-C631-B58C87B02F6C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1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237EE9AF-833E-44BE-098D-FBA484ED0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7B1ABD7F-DCAE-918B-52CC-902C4023DB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1300FE9-DFE6-E6E0-77AF-D2735D4E3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72594" y="518623"/>
            <a:ext cx="11573197" cy="72424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– BESS Participation in the AA.SS. Markets</a:t>
            </a:r>
          </a:p>
        </p:txBody>
      </p:sp>
    </p:spTree>
    <p:extLst>
      <p:ext uri="{BB962C8B-B14F-4D97-AF65-F5344CB8AC3E}">
        <p14:creationId xmlns:p14="http://schemas.microsoft.com/office/powerpoint/2010/main" val="14994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73DFFA-B488-CC40-61B6-AA18B5178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– Participation in the AA.SS. Markets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A94B74-7A40-9B95-A846-B2E3B99D6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/>
        </p:blipFill>
        <p:spPr bwMode="auto">
          <a:xfrm>
            <a:off x="2890837" y="1216876"/>
            <a:ext cx="6410325" cy="530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6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3714" y="1130726"/>
            <a:ext cx="10279210" cy="265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Batteries are especially suitable for providing all types of reserve: </a:t>
            </a:r>
          </a:p>
          <a:p>
            <a:pPr marL="914400" marR="0" lvl="1" indent="-457200" algn="just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Primary reserve (FCR in Europe) </a:t>
            </a: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 Fast Frequency Response</a:t>
            </a:r>
          </a:p>
          <a:p>
            <a:pPr marL="914400" marR="0" lvl="1" indent="-457200" algn="just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Secondary Reserve (FRR in Europe)  Receiving AGC signals</a:t>
            </a:r>
          </a:p>
          <a:p>
            <a:pPr marL="914400" marR="0" lvl="1" indent="-457200" algn="just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Tertiary Reserve (RR in Europe)</a:t>
            </a:r>
            <a:endParaRPr lang="en-US" sz="2000" dirty="0">
              <a:solidFill>
                <a:prstClr val="black"/>
              </a:solidFill>
              <a:latin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They are also suitable to control voltage at selected busbars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7206B-7F41-1E4F-9BFE-635A6AEA7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4F6B6-3C99-11FA-C631-B58C87B02F6C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1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237EE9AF-833E-44BE-098D-FBA484ED0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7B1ABD7F-DCAE-918B-52CC-902C4023DB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1300FE9-DFE6-E6E0-77AF-D2735D4E3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28436" y="131273"/>
            <a:ext cx="11573197" cy="72424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– BESS Participation in the AA.SS. Markets</a:t>
            </a:r>
          </a:p>
        </p:txBody>
      </p:sp>
    </p:spTree>
    <p:extLst>
      <p:ext uri="{BB962C8B-B14F-4D97-AF65-F5344CB8AC3E}">
        <p14:creationId xmlns:p14="http://schemas.microsoft.com/office/powerpoint/2010/main" val="14862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36" y="131273"/>
            <a:ext cx="11573197" cy="1105941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Sources of Revenues </a:t>
            </a:r>
          </a:p>
          <a:p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(Example form the Italian System)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524C50-194D-63DA-6C0B-405E21BDD2C3}"/>
              </a:ext>
            </a:extLst>
          </p:cNvPr>
          <p:cNvGrpSpPr/>
          <p:nvPr/>
        </p:nvGrpSpPr>
        <p:grpSpPr>
          <a:xfrm>
            <a:off x="-137206" y="6363586"/>
            <a:ext cx="714553" cy="563116"/>
            <a:chOff x="-264182" y="5449380"/>
            <a:chExt cx="1784022" cy="1528355"/>
          </a:xfrm>
        </p:grpSpPr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2A5457D-9401-D205-F456-EBC0BDC269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C84BC94B-DFCD-FD9F-C477-A5F6FF6C8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8D110BB-F5AB-B2FD-8421-2433F2102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520C90E-F892-CED9-77CD-8E107605D603}"/>
              </a:ext>
            </a:extLst>
          </p:cNvPr>
          <p:cNvSpPr/>
          <p:nvPr/>
        </p:nvSpPr>
        <p:spPr>
          <a:xfrm>
            <a:off x="296942" y="1361440"/>
            <a:ext cx="1764000" cy="118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LONG TERM CONTRACTS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25925-6B52-A676-2DEE-7A3CF77B6D25}"/>
              </a:ext>
            </a:extLst>
          </p:cNvPr>
          <p:cNvSpPr/>
          <p:nvPr/>
        </p:nvSpPr>
        <p:spPr>
          <a:xfrm>
            <a:off x="296942" y="2691200"/>
            <a:ext cx="1765488" cy="118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DAY AHEAD and INTRA-DAY MARKETS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B8FAEF-5C4C-9D1F-2E80-9856B1D5902B}"/>
              </a:ext>
            </a:extLst>
          </p:cNvPr>
          <p:cNvSpPr/>
          <p:nvPr/>
        </p:nvSpPr>
        <p:spPr>
          <a:xfrm>
            <a:off x="296942" y="4020960"/>
            <a:ext cx="1764000" cy="118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IMBALANCE and SETTLEMENT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70B068-8999-394D-51D2-CFA9720008B2}"/>
              </a:ext>
            </a:extLst>
          </p:cNvPr>
          <p:cNvSpPr/>
          <p:nvPr/>
        </p:nvSpPr>
        <p:spPr>
          <a:xfrm>
            <a:off x="296942" y="5350719"/>
            <a:ext cx="1764000" cy="118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EU BALANCING PLATFORMS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8FC451-B8C3-6BE0-805C-197BCEB34DA6}"/>
              </a:ext>
            </a:extLst>
          </p:cNvPr>
          <p:cNvSpPr/>
          <p:nvPr/>
        </p:nvSpPr>
        <p:spPr>
          <a:xfrm>
            <a:off x="2166382" y="1369162"/>
            <a:ext cx="3787378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According to the results of the matching between bids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€/MWh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AED640-19DE-2288-D539-885799951987}"/>
              </a:ext>
            </a:extLst>
          </p:cNvPr>
          <p:cNvSpPr/>
          <p:nvPr/>
        </p:nvSpPr>
        <p:spPr>
          <a:xfrm>
            <a:off x="6234637" y="1361440"/>
            <a:ext cx="1764000" cy="118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LONG TERM PROCUREMENT OF AA.SS.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611511-0E9C-8ACF-6848-0036442CE50C}"/>
              </a:ext>
            </a:extLst>
          </p:cNvPr>
          <p:cNvSpPr/>
          <p:nvPr/>
        </p:nvSpPr>
        <p:spPr>
          <a:xfrm>
            <a:off x="8096507" y="1369162"/>
            <a:ext cx="3787378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Not yet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It could be either based on €/MW or €/MWh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85460F-DF71-4107-9A23-C8CA1DCE3028}"/>
              </a:ext>
            </a:extLst>
          </p:cNvPr>
          <p:cNvSpPr/>
          <p:nvPr/>
        </p:nvSpPr>
        <p:spPr>
          <a:xfrm>
            <a:off x="2166382" y="2700003"/>
            <a:ext cx="3787378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DAM: According to the zonal system marginal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IM: According to the results of the matching between bids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€/MWh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89D6BC-BF79-5947-1FBE-F425592813E9}"/>
              </a:ext>
            </a:extLst>
          </p:cNvPr>
          <p:cNvSpPr/>
          <p:nvPr/>
        </p:nvSpPr>
        <p:spPr>
          <a:xfrm>
            <a:off x="6234637" y="2691200"/>
            <a:ext cx="1765488" cy="118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SPECIFIC PROCUREMENT PROCEDURES FOR AA.SS.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96EDB6-EF74-2502-2D8C-035870AB4BFB}"/>
              </a:ext>
            </a:extLst>
          </p:cNvPr>
          <p:cNvSpPr/>
          <p:nvPr/>
        </p:nvSpPr>
        <p:spPr>
          <a:xfrm>
            <a:off x="8096507" y="2689110"/>
            <a:ext cx="3787378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According to the system marginal price resulting from the procurement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€/MW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6910CA-BFDA-C10F-2A4F-F2BBB1638FD5}"/>
              </a:ext>
            </a:extLst>
          </p:cNvPr>
          <p:cNvSpPr/>
          <p:nvPr/>
        </p:nvSpPr>
        <p:spPr>
          <a:xfrm>
            <a:off x="2166382" y="4030844"/>
            <a:ext cx="3787378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According to the Paid as Bid price accepted by the TSO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€/MWh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290C96-1E6A-955C-AAD6-29C3A74A15A0}"/>
              </a:ext>
            </a:extLst>
          </p:cNvPr>
          <p:cNvSpPr/>
          <p:nvPr/>
        </p:nvSpPr>
        <p:spPr>
          <a:xfrm>
            <a:off x="6234637" y="4020960"/>
            <a:ext cx="1764000" cy="118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LONG TERM PROCUREMENT OF STORAGE CAPACITY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14C663-C62C-5149-6799-377EB8E4FCBC}"/>
              </a:ext>
            </a:extLst>
          </p:cNvPr>
          <p:cNvSpPr/>
          <p:nvPr/>
        </p:nvSpPr>
        <p:spPr>
          <a:xfrm>
            <a:off x="8096507" y="4009058"/>
            <a:ext cx="3787378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According to the system marginal price cleared for each standard product (RR, </a:t>
            </a:r>
            <a:r>
              <a:rPr lang="en-GB" sz="1600" dirty="0" err="1">
                <a:solidFill>
                  <a:schemeClr val="tx1"/>
                </a:solidFill>
              </a:rPr>
              <a:t>mFRR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aFRR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€/MW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71F1A1-0109-E15F-93C8-F4D034E0E5A4}"/>
              </a:ext>
            </a:extLst>
          </p:cNvPr>
          <p:cNvSpPr/>
          <p:nvPr/>
        </p:nvSpPr>
        <p:spPr>
          <a:xfrm>
            <a:off x="2166382" y="5361685"/>
            <a:ext cx="3787378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According to the system marginal price cleared for each standard product (RR, </a:t>
            </a:r>
            <a:r>
              <a:rPr lang="en-GB" sz="1600" dirty="0" err="1">
                <a:solidFill>
                  <a:schemeClr val="tx1"/>
                </a:solidFill>
              </a:rPr>
              <a:t>mFRR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aFRR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€/MWh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E419E9-AD87-2D05-318F-311BA260B008}"/>
              </a:ext>
            </a:extLst>
          </p:cNvPr>
          <p:cNvSpPr/>
          <p:nvPr/>
        </p:nvSpPr>
        <p:spPr>
          <a:xfrm>
            <a:off x="6234637" y="5350719"/>
            <a:ext cx="1764000" cy="118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CAPACITY MARKET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4DC9A84-710D-57EB-5AD3-80EF77CF6DA8}"/>
              </a:ext>
            </a:extLst>
          </p:cNvPr>
          <p:cNvSpPr/>
          <p:nvPr/>
        </p:nvSpPr>
        <p:spPr>
          <a:xfrm>
            <a:off x="8096507" y="5329006"/>
            <a:ext cx="3787378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According to the system marginal price of the main auction for existing resources (1 year) or new resources (15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€/MW/Year</a:t>
            </a:r>
          </a:p>
        </p:txBody>
      </p:sp>
    </p:spTree>
    <p:extLst>
      <p:ext uri="{BB962C8B-B14F-4D97-AF65-F5344CB8AC3E}">
        <p14:creationId xmlns:p14="http://schemas.microsoft.com/office/powerpoint/2010/main" val="341165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36" y="131273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Different types of Storage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524C50-194D-63DA-6C0B-405E21BDD2C3}"/>
              </a:ext>
            </a:extLst>
          </p:cNvPr>
          <p:cNvGrpSpPr/>
          <p:nvPr/>
        </p:nvGrpSpPr>
        <p:grpSpPr>
          <a:xfrm>
            <a:off x="-137206" y="6363586"/>
            <a:ext cx="714553" cy="563116"/>
            <a:chOff x="-264182" y="5449380"/>
            <a:chExt cx="1784022" cy="1528355"/>
          </a:xfrm>
        </p:grpSpPr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2A5457D-9401-D205-F456-EBC0BDC269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C84BC94B-DFCD-FD9F-C477-A5F6FF6C8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8D110BB-F5AB-B2FD-8421-2433F2102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166829E6-03A4-4401-5E38-9DD45C51B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9"/>
          <a:stretch/>
        </p:blipFill>
        <p:spPr bwMode="auto">
          <a:xfrm>
            <a:off x="1488439" y="1332000"/>
            <a:ext cx="8730582" cy="443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30449E-505A-2F6A-9E27-2636090B766F}"/>
              </a:ext>
            </a:extLst>
          </p:cNvPr>
          <p:cNvSpPr txBox="1"/>
          <p:nvPr/>
        </p:nvSpPr>
        <p:spPr>
          <a:xfrm>
            <a:off x="1056640" y="960414"/>
            <a:ext cx="412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Source: School of Engineering RMIT, 2015</a:t>
            </a:r>
          </a:p>
        </p:txBody>
      </p:sp>
    </p:spTree>
    <p:extLst>
      <p:ext uri="{BB962C8B-B14F-4D97-AF65-F5344CB8AC3E}">
        <p14:creationId xmlns:p14="http://schemas.microsoft.com/office/powerpoint/2010/main" val="216547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36" y="131273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Evolution of cost and deployment of BESS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524C50-194D-63DA-6C0B-405E21BDD2C3}"/>
              </a:ext>
            </a:extLst>
          </p:cNvPr>
          <p:cNvGrpSpPr/>
          <p:nvPr/>
        </p:nvGrpSpPr>
        <p:grpSpPr>
          <a:xfrm>
            <a:off x="-137206" y="6363586"/>
            <a:ext cx="714553" cy="563116"/>
            <a:chOff x="-264182" y="5449380"/>
            <a:chExt cx="1784022" cy="1528355"/>
          </a:xfrm>
        </p:grpSpPr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2A5457D-9401-D205-F456-EBC0BDC269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C84BC94B-DFCD-FD9F-C477-A5F6FF6C8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8D110BB-F5AB-B2FD-8421-2433F2102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3B76F67-29D2-212A-CF9A-3945E332AA03}"/>
              </a:ext>
            </a:extLst>
          </p:cNvPr>
          <p:cNvSpPr txBox="1"/>
          <p:nvPr/>
        </p:nvSpPr>
        <p:spPr>
          <a:xfrm>
            <a:off x="1056640" y="960414"/>
            <a:ext cx="14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Source: NREL</a:t>
            </a:r>
          </a:p>
        </p:txBody>
      </p:sp>
      <p:pic>
        <p:nvPicPr>
          <p:cNvPr id="2050" name="Picture 2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ACD16B67-FEE1-5D3E-1BFC-667CD9D5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7" y="1260646"/>
            <a:ext cx="1106805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8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36" y="131273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Levelized Costs of BESS (USD/MWh)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524C50-194D-63DA-6C0B-405E21BDD2C3}"/>
              </a:ext>
            </a:extLst>
          </p:cNvPr>
          <p:cNvGrpSpPr/>
          <p:nvPr/>
        </p:nvGrpSpPr>
        <p:grpSpPr>
          <a:xfrm>
            <a:off x="-137206" y="6363586"/>
            <a:ext cx="714553" cy="563116"/>
            <a:chOff x="-264182" y="5449380"/>
            <a:chExt cx="1784022" cy="1528355"/>
          </a:xfrm>
        </p:grpSpPr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2A5457D-9401-D205-F456-EBC0BDC269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C84BC94B-DFCD-FD9F-C477-A5F6FF6C8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8D110BB-F5AB-B2FD-8421-2433F2102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5268B-1AFF-A873-680E-C12F7557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3" y="1434640"/>
            <a:ext cx="9465235" cy="56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76F67-29D2-212A-CF9A-3945E332AA03}"/>
              </a:ext>
            </a:extLst>
          </p:cNvPr>
          <p:cNvSpPr txBox="1"/>
          <p:nvPr/>
        </p:nvSpPr>
        <p:spPr>
          <a:xfrm>
            <a:off x="1056640" y="960414"/>
            <a:ext cx="206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Source: Lazard 2020</a:t>
            </a:r>
          </a:p>
        </p:txBody>
      </p:sp>
    </p:spTree>
    <p:extLst>
      <p:ext uri="{BB962C8B-B14F-4D97-AF65-F5344CB8AC3E}">
        <p14:creationId xmlns:p14="http://schemas.microsoft.com/office/powerpoint/2010/main" val="8417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36" y="131273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Types of Integration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524C50-194D-63DA-6C0B-405E21BDD2C3}"/>
              </a:ext>
            </a:extLst>
          </p:cNvPr>
          <p:cNvGrpSpPr/>
          <p:nvPr/>
        </p:nvGrpSpPr>
        <p:grpSpPr>
          <a:xfrm>
            <a:off x="-137206" y="6363586"/>
            <a:ext cx="714553" cy="563116"/>
            <a:chOff x="-264182" y="5449380"/>
            <a:chExt cx="1784022" cy="1528355"/>
          </a:xfrm>
        </p:grpSpPr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2A5457D-9401-D205-F456-EBC0BDC269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C84BC94B-DFCD-FD9F-C477-A5F6FF6C8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8D110BB-F5AB-B2FD-8421-2433F2102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BF5EA96-17F5-455D-A0FA-F5E6B71BF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630" y="1957961"/>
            <a:ext cx="6628630" cy="448350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3E3864C-15A2-6F96-922E-B973B36141C5}"/>
              </a:ext>
            </a:extLst>
          </p:cNvPr>
          <p:cNvGrpSpPr/>
          <p:nvPr/>
        </p:nvGrpSpPr>
        <p:grpSpPr>
          <a:xfrm>
            <a:off x="4754880" y="5224401"/>
            <a:ext cx="2168596" cy="1010920"/>
            <a:chOff x="1615440" y="4995594"/>
            <a:chExt cx="2296160" cy="9245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A33183-3BE6-A67A-5E4F-73AB2403013C}"/>
                </a:ext>
              </a:extLst>
            </p:cNvPr>
            <p:cNvSpPr/>
            <p:nvPr/>
          </p:nvSpPr>
          <p:spPr>
            <a:xfrm>
              <a:off x="1615440" y="4995594"/>
              <a:ext cx="2296160" cy="9245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545F08-4A0E-44A1-0008-B40CB1C6C061}"/>
                </a:ext>
              </a:extLst>
            </p:cNvPr>
            <p:cNvSpPr txBox="1"/>
            <p:nvPr/>
          </p:nvSpPr>
          <p:spPr>
            <a:xfrm>
              <a:off x="1615440" y="5165486"/>
              <a:ext cx="2296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Converted Energy 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(from Primary Source)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EF66CD-BA74-2ED5-F101-FFE1A2674FE2}"/>
              </a:ext>
            </a:extLst>
          </p:cNvPr>
          <p:cNvGrpSpPr/>
          <p:nvPr/>
        </p:nvGrpSpPr>
        <p:grpSpPr>
          <a:xfrm>
            <a:off x="7965440" y="5343781"/>
            <a:ext cx="2168596" cy="1010920"/>
            <a:chOff x="1615440" y="4995594"/>
            <a:chExt cx="2296160" cy="9245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4722F0-1C45-3D10-89BE-FB0590F90429}"/>
                </a:ext>
              </a:extLst>
            </p:cNvPr>
            <p:cNvSpPr/>
            <p:nvPr/>
          </p:nvSpPr>
          <p:spPr>
            <a:xfrm>
              <a:off x="1615440" y="4995594"/>
              <a:ext cx="2296160" cy="9245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5E423F-5534-ED23-FC66-44B8FDE03175}"/>
                </a:ext>
              </a:extLst>
            </p:cNvPr>
            <p:cNvSpPr txBox="1"/>
            <p:nvPr/>
          </p:nvSpPr>
          <p:spPr>
            <a:xfrm>
              <a:off x="1615440" y="5165486"/>
              <a:ext cx="2296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Converted Energy 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(from Primary Source)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DB416FD-58C2-99D5-C618-3084A220FFF0}"/>
              </a:ext>
            </a:extLst>
          </p:cNvPr>
          <p:cNvSpPr/>
          <p:nvPr/>
        </p:nvSpPr>
        <p:spPr>
          <a:xfrm>
            <a:off x="5384800" y="2074801"/>
            <a:ext cx="1412240" cy="589280"/>
          </a:xfrm>
          <a:prstGeom prst="rect">
            <a:avLst/>
          </a:prstGeom>
          <a:solidFill>
            <a:srgbClr val="0E13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Hybrid Scheme</a:t>
            </a:r>
          </a:p>
          <a:p>
            <a:pPr algn="ctr"/>
            <a:r>
              <a:rPr lang="en-GB" sz="1400" b="1" dirty="0"/>
              <a:t>(at plant level)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4795B4-E749-44AD-4AA8-07CA535F46E9}"/>
              </a:ext>
            </a:extLst>
          </p:cNvPr>
          <p:cNvSpPr/>
          <p:nvPr/>
        </p:nvSpPr>
        <p:spPr>
          <a:xfrm>
            <a:off x="8343618" y="1957961"/>
            <a:ext cx="1412240" cy="589280"/>
          </a:xfrm>
          <a:prstGeom prst="rect">
            <a:avLst/>
          </a:prstGeom>
          <a:solidFill>
            <a:srgbClr val="0E13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Generator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63DE20-9F49-BDAD-4754-B808BE1AD945}"/>
              </a:ext>
            </a:extLst>
          </p:cNvPr>
          <p:cNvSpPr/>
          <p:nvPr/>
        </p:nvSpPr>
        <p:spPr>
          <a:xfrm>
            <a:off x="9850608" y="1957961"/>
            <a:ext cx="1412240" cy="589280"/>
          </a:xfrm>
          <a:prstGeom prst="rect">
            <a:avLst/>
          </a:prstGeom>
          <a:solidFill>
            <a:srgbClr val="0E13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Storage System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69D166-7C05-F85B-5AEC-3FF80F6E6433}"/>
              </a:ext>
            </a:extLst>
          </p:cNvPr>
          <p:cNvGrpSpPr/>
          <p:nvPr/>
        </p:nvGrpSpPr>
        <p:grpSpPr>
          <a:xfrm>
            <a:off x="636297" y="1564640"/>
            <a:ext cx="3005499" cy="4483509"/>
            <a:chOff x="-876415" y="985401"/>
            <a:chExt cx="3005499" cy="44835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736766A-4926-2C52-79D6-471DE6C38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4659"/>
            <a:stretch/>
          </p:blipFill>
          <p:spPr>
            <a:xfrm>
              <a:off x="-876415" y="985401"/>
              <a:ext cx="3005499" cy="448350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62768F-4DB5-EB44-3417-22FB906A17B7}"/>
                </a:ext>
              </a:extLst>
            </p:cNvPr>
            <p:cNvSpPr/>
            <p:nvPr/>
          </p:nvSpPr>
          <p:spPr>
            <a:xfrm>
              <a:off x="-386080" y="3728720"/>
              <a:ext cx="1554480" cy="162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805455-28CF-F11E-AF93-5C8959D6A4AE}"/>
                </a:ext>
              </a:extLst>
            </p:cNvPr>
            <p:cNvSpPr/>
            <p:nvPr/>
          </p:nvSpPr>
          <p:spPr>
            <a:xfrm>
              <a:off x="-348218" y="1092200"/>
              <a:ext cx="1412240" cy="589280"/>
            </a:xfrm>
            <a:prstGeom prst="rect">
              <a:avLst/>
            </a:prstGeom>
            <a:solidFill>
              <a:srgbClr val="0E137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/>
                <a:t>Standalone System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ADD6A80-8902-1624-63D2-F78E18B57175}"/>
              </a:ext>
            </a:extLst>
          </p:cNvPr>
          <p:cNvSpPr txBox="1"/>
          <p:nvPr/>
        </p:nvSpPr>
        <p:spPr>
          <a:xfrm>
            <a:off x="7627492" y="1103147"/>
            <a:ext cx="143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Hybridization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B209572A-0C95-51D4-8338-03E32DF4C94A}"/>
              </a:ext>
            </a:extLst>
          </p:cNvPr>
          <p:cNvSpPr/>
          <p:nvPr/>
        </p:nvSpPr>
        <p:spPr>
          <a:xfrm rot="16200000">
            <a:off x="8135864" y="-1255160"/>
            <a:ext cx="365760" cy="5867889"/>
          </a:xfrm>
          <a:prstGeom prst="rightBrace">
            <a:avLst>
              <a:gd name="adj1" fmla="val 361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4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3714" y="1130726"/>
            <a:ext cx="102792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Reduction in overall system operational costs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M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oving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power from expensive generation to lowe</a:t>
            </a:r>
            <a:r>
              <a:rPr lang="en-US" sz="2000" noProof="0" dirty="0">
                <a:solidFill>
                  <a:prstClr val="black"/>
                </a:solidFill>
                <a:latin typeface="Arial"/>
              </a:rPr>
              <a:t>r cost ones.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Avoiding RES curtailment. 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Storing power when there is not possible to accommodate all RES generation</a:t>
            </a:r>
          </a:p>
          <a:p>
            <a:pPr marL="457200" marR="0" lvl="0" indent="-45720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Reduction in T&amp;D investments 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Avoiding investments to supply peak power, obtaining it at the location it is needed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Provision of Ancillary Services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Frequency Control (from seconds to several minutes)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Voltage Control  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Provision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of capacity to the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7206B-7F41-1E4F-9BFE-635A6AEA7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4F6B6-3C99-11FA-C631-B58C87B02F6C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1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237EE9AF-833E-44BE-098D-FBA484ED0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7B1ABD7F-DCAE-918B-52CC-902C4023DB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1300FE9-DFE6-E6E0-77AF-D2735D4E3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28436" y="131273"/>
            <a:ext cx="11573197" cy="72424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Benefits of a BESS to the System</a:t>
            </a:r>
          </a:p>
        </p:txBody>
      </p:sp>
    </p:spTree>
    <p:extLst>
      <p:ext uri="{BB962C8B-B14F-4D97-AF65-F5344CB8AC3E}">
        <p14:creationId xmlns:p14="http://schemas.microsoft.com/office/powerpoint/2010/main" val="17828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3714" y="1130726"/>
            <a:ext cx="102792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spcBef>
                <a:spcPts val="40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For a developer, </a:t>
            </a:r>
            <a:r>
              <a:rPr lang="en-US" sz="2000" noProof="0" dirty="0">
                <a:solidFill>
                  <a:prstClr val="black"/>
                </a:solidFill>
                <a:latin typeface="Arial"/>
              </a:rPr>
              <a:t>it is important that all these “benefits” could be monetized.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914400" marR="0" lvl="1" indent="-457200" algn="just" fontAlgn="auto">
              <a:spcBef>
                <a:spcPts val="40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Transformed into a revenue stream</a:t>
            </a:r>
          </a:p>
          <a:p>
            <a:pPr marL="914400" marR="0" lvl="1" indent="-457200" algn="just" fontAlgn="auto">
              <a:spcBef>
                <a:spcPts val="40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It is mandatory that all the “services” that BESS are adequately remunerated</a:t>
            </a:r>
          </a:p>
          <a:p>
            <a:pPr marL="457200" lvl="0" indent="-4572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Sources for the revenue stream </a:t>
            </a:r>
          </a:p>
          <a:p>
            <a:pPr marL="914400" lvl="1" indent="-4572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Differences in marginal prices </a:t>
            </a:r>
          </a:p>
          <a:p>
            <a:pPr marL="1371600" lvl="2" indent="-4572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Arbitration (for a stand-alone system)</a:t>
            </a:r>
          </a:p>
          <a:p>
            <a:pPr marL="1371600" lvl="2" indent="-4572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Captured price (for a RES producer)</a:t>
            </a:r>
          </a:p>
          <a:p>
            <a:pPr marL="914400" lvl="1" indent="-4572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</a:rPr>
              <a:t>Balancing market</a:t>
            </a:r>
          </a:p>
          <a:p>
            <a:pPr marL="914400" lvl="1" indent="-4572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Capacity Auctions</a:t>
            </a:r>
          </a:p>
          <a:p>
            <a:pPr marL="914400" lvl="1" indent="-4572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Ancillary Services provision</a:t>
            </a:r>
          </a:p>
          <a:p>
            <a:pPr marL="1371600" lvl="2" indent="-4572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</a:rPr>
              <a:t>Bands for frequency regulation (reserves market)</a:t>
            </a:r>
          </a:p>
          <a:p>
            <a:pPr marL="1828800" lvl="3" indent="-4572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Primary, secondary and tertiary reserves</a:t>
            </a:r>
          </a:p>
          <a:p>
            <a:pPr marL="1828800" lvl="3" indent="-4572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Fast frequency 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7206B-7F41-1E4F-9BFE-635A6AEA7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4F6B6-3C99-11FA-C631-B58C87B02F6C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1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237EE9AF-833E-44BE-098D-FBA484ED0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7B1ABD7F-DCAE-918B-52CC-902C4023DB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1300FE9-DFE6-E6E0-77AF-D2735D4E3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28436" y="131273"/>
            <a:ext cx="11573197" cy="72424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challenge: Transforming “benefits” to “revenues”</a:t>
            </a:r>
          </a:p>
        </p:txBody>
      </p:sp>
    </p:spTree>
    <p:extLst>
      <p:ext uri="{BB962C8B-B14F-4D97-AF65-F5344CB8AC3E}">
        <p14:creationId xmlns:p14="http://schemas.microsoft.com/office/powerpoint/2010/main" val="27402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36" y="131273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1 – Price Differences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E1A2A4F-8E24-4776-8C43-BECF9EA9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524C50-194D-63DA-6C0B-405E21BDD2C3}"/>
              </a:ext>
            </a:extLst>
          </p:cNvPr>
          <p:cNvGrpSpPr/>
          <p:nvPr/>
        </p:nvGrpSpPr>
        <p:grpSpPr>
          <a:xfrm>
            <a:off x="-137206" y="6363586"/>
            <a:ext cx="714553" cy="563116"/>
            <a:chOff x="-264182" y="5449380"/>
            <a:chExt cx="1784022" cy="1528355"/>
          </a:xfrm>
        </p:grpSpPr>
        <p:pic>
          <p:nvPicPr>
            <p:cNvPr id="6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12A5457D-9401-D205-F456-EBC0BDC269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C84BC94B-DFCD-FD9F-C477-A5F6FF6C8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A8D110BB-F5AB-B2FD-8421-2433F2102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3E2B38-56D0-44E0-EA4D-3FE3597E4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160" y="934541"/>
            <a:ext cx="7498080" cy="3697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B4293-0C1F-24A0-CDB3-7EC5191B5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60" y="4358063"/>
            <a:ext cx="7498080" cy="2368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BF5924-D59B-DDD5-2FEC-CCEACC0EE414}"/>
              </a:ext>
            </a:extLst>
          </p:cNvPr>
          <p:cNvSpPr txBox="1"/>
          <p:nvPr/>
        </p:nvSpPr>
        <p:spPr>
          <a:xfrm>
            <a:off x="4676380" y="934541"/>
            <a:ext cx="2839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Typical Generation Schedule</a:t>
            </a:r>
          </a:p>
        </p:txBody>
      </p:sp>
    </p:spTree>
    <p:extLst>
      <p:ext uri="{BB962C8B-B14F-4D97-AF65-F5344CB8AC3E}">
        <p14:creationId xmlns:p14="http://schemas.microsoft.com/office/powerpoint/2010/main" val="424507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3714" y="1130726"/>
            <a:ext cx="9135606" cy="549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In a market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environment, the revenues for a RES producer (i.e., a solar PV producer) are linked with the marginal price, </a:t>
            </a:r>
            <a:r>
              <a:rPr kumimoji="0" lang="en-US" sz="20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at the moment it generates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The “captured price”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Due to the large amount of PV solar developments, the marginal prices at noon reduces. </a:t>
            </a:r>
          </a:p>
          <a:p>
            <a:pPr marL="457200" lvl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Therefore,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even if the “average marginal price” is enough to justify a development, it could not be enough to justify it in cases it generates when the marginal price is low. 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aseline="0" dirty="0">
                <a:solidFill>
                  <a:prstClr val="black"/>
                </a:solidFill>
                <a:latin typeface="Arial"/>
              </a:rPr>
              <a:t>The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 usual case</a:t>
            </a:r>
          </a:p>
          <a:p>
            <a:pPr marL="457200" lvl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BESS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helps to shift the generated energy from the zone of “low prices” to the zone of “higher prices”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7206B-7F41-1E4F-9BFE-635A6AEA7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24" y="52252"/>
            <a:ext cx="1148895" cy="4663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04F6B6-3C99-11FA-C631-B58C87B02F6C}"/>
              </a:ext>
            </a:extLst>
          </p:cNvPr>
          <p:cNvGrpSpPr/>
          <p:nvPr/>
        </p:nvGrpSpPr>
        <p:grpSpPr>
          <a:xfrm>
            <a:off x="-152214" y="6258769"/>
            <a:ext cx="898663" cy="645880"/>
            <a:chOff x="-264182" y="5449380"/>
            <a:chExt cx="1784022" cy="1528355"/>
          </a:xfrm>
        </p:grpSpPr>
        <p:pic>
          <p:nvPicPr>
            <p:cNvPr id="13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237EE9AF-833E-44BE-098D-FBA484ED0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64182" y="5449380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7B1ABD7F-DCAE-918B-52CC-902C4023DB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 rot="1062014">
              <a:off x="337191" y="5824086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media.istockphoto.com/vectors/green-cube-basic-simple-3d-shapes-isolated-on-white-background-cube-vector-id1154024260?k=20&amp;m=1154024260&amp;s=170667a&amp;w=0&amp;h=k0uHS40qB57VtgZVW61gq2IdfL5lnDNTFFBjYoeXCkw=">
              <a:extLst>
                <a:ext uri="{FF2B5EF4-FFF2-40B4-BE49-F238E27FC236}">
                  <a16:creationId xmlns:a16="http://schemas.microsoft.com/office/drawing/2014/main" id="{E1300FE9-DFE6-E6E0-77AF-D2735D4E3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176" b="20028"/>
            <a:stretch/>
          </p:blipFill>
          <p:spPr bwMode="auto">
            <a:xfrm>
              <a:off x="-210698" y="5958832"/>
              <a:ext cx="118264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28436" y="131273"/>
            <a:ext cx="11573197" cy="72424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 – Price  Differences: Concept of “captured price”</a:t>
            </a:r>
          </a:p>
        </p:txBody>
      </p:sp>
    </p:spTree>
    <p:extLst>
      <p:ext uri="{BB962C8B-B14F-4D97-AF65-F5344CB8AC3E}">
        <p14:creationId xmlns:p14="http://schemas.microsoft.com/office/powerpoint/2010/main" val="21685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5389</TotalTime>
  <Words>1038</Words>
  <Application>Microsoft Office PowerPoint</Application>
  <PresentationFormat>Widescreen</PresentationFormat>
  <Paragraphs>126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Section Break Slide Master</vt:lpstr>
      <vt:lpstr>Contents Slide Master</vt:lpstr>
      <vt:lpstr>1_Section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Omer Haroon Malik</dc:creator>
  <cp:lastModifiedBy>HP</cp:lastModifiedBy>
  <cp:revision>134</cp:revision>
  <dcterms:modified xsi:type="dcterms:W3CDTF">2023-10-03T12:09:18Z</dcterms:modified>
</cp:coreProperties>
</file>