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  <p:sldMasterId id="2147483698" r:id="rId4"/>
    <p:sldMasterId id="2147483707" r:id="rId5"/>
    <p:sldMasterId id="2147483721" r:id="rId6"/>
  </p:sldMasterIdLst>
  <p:notesMasterIdLst>
    <p:notesMasterId r:id="rId98"/>
  </p:notesMasterIdLst>
  <p:sldIdLst>
    <p:sldId id="330" r:id="rId7"/>
    <p:sldId id="2320" r:id="rId8"/>
    <p:sldId id="535" r:id="rId9"/>
    <p:sldId id="364" r:id="rId10"/>
    <p:sldId id="413" r:id="rId11"/>
    <p:sldId id="387" r:id="rId12"/>
    <p:sldId id="2277" r:id="rId13"/>
    <p:sldId id="354" r:id="rId14"/>
    <p:sldId id="2316" r:id="rId15"/>
    <p:sldId id="414" r:id="rId16"/>
    <p:sldId id="2330" r:id="rId17"/>
    <p:sldId id="2276" r:id="rId18"/>
    <p:sldId id="2339" r:id="rId19"/>
    <p:sldId id="2340" r:id="rId20"/>
    <p:sldId id="2341" r:id="rId21"/>
    <p:sldId id="2281" r:id="rId22"/>
    <p:sldId id="2332" r:id="rId23"/>
    <p:sldId id="2322" r:id="rId24"/>
    <p:sldId id="2285" r:id="rId25"/>
    <p:sldId id="2286" r:id="rId26"/>
    <p:sldId id="2287" r:id="rId27"/>
    <p:sldId id="2288" r:id="rId28"/>
    <p:sldId id="2289" r:id="rId29"/>
    <p:sldId id="2325" r:id="rId30"/>
    <p:sldId id="2326" r:id="rId31"/>
    <p:sldId id="2331" r:id="rId32"/>
    <p:sldId id="2284" r:id="rId33"/>
    <p:sldId id="2333" r:id="rId34"/>
    <p:sldId id="2334" r:id="rId35"/>
    <p:sldId id="2291" r:id="rId36"/>
    <p:sldId id="2292" r:id="rId37"/>
    <p:sldId id="2336" r:id="rId38"/>
    <p:sldId id="2335" r:id="rId39"/>
    <p:sldId id="416" r:id="rId40"/>
    <p:sldId id="2344" r:id="rId41"/>
    <p:sldId id="2345" r:id="rId42"/>
    <p:sldId id="2294" r:id="rId43"/>
    <p:sldId id="2337" r:id="rId44"/>
    <p:sldId id="2338" r:id="rId45"/>
    <p:sldId id="2295" r:id="rId46"/>
    <p:sldId id="2347" r:id="rId47"/>
    <p:sldId id="2348" r:id="rId48"/>
    <p:sldId id="2349" r:id="rId49"/>
    <p:sldId id="2346" r:id="rId50"/>
    <p:sldId id="2396" r:id="rId51"/>
    <p:sldId id="2397" r:id="rId52"/>
    <p:sldId id="2350" r:id="rId53"/>
    <p:sldId id="2351" r:id="rId54"/>
    <p:sldId id="2352" r:id="rId55"/>
    <p:sldId id="2353" r:id="rId56"/>
    <p:sldId id="2354" r:id="rId57"/>
    <p:sldId id="2355" r:id="rId58"/>
    <p:sldId id="2356" r:id="rId59"/>
    <p:sldId id="2357" r:id="rId60"/>
    <p:sldId id="2358" r:id="rId61"/>
    <p:sldId id="2359" r:id="rId62"/>
    <p:sldId id="2360" r:id="rId63"/>
    <p:sldId id="2361" r:id="rId64"/>
    <p:sldId id="2362" r:id="rId65"/>
    <p:sldId id="2363" r:id="rId66"/>
    <p:sldId id="2365" r:id="rId67"/>
    <p:sldId id="2366" r:id="rId68"/>
    <p:sldId id="2367" r:id="rId69"/>
    <p:sldId id="2368" r:id="rId70"/>
    <p:sldId id="2369" r:id="rId71"/>
    <p:sldId id="2370" r:id="rId72"/>
    <p:sldId id="2371" r:id="rId73"/>
    <p:sldId id="2372" r:id="rId74"/>
    <p:sldId id="2373" r:id="rId75"/>
    <p:sldId id="2399" r:id="rId76"/>
    <p:sldId id="2400" r:id="rId77"/>
    <p:sldId id="2402" r:id="rId78"/>
    <p:sldId id="2401" r:id="rId79"/>
    <p:sldId id="2378" r:id="rId80"/>
    <p:sldId id="2379" r:id="rId81"/>
    <p:sldId id="2380" r:id="rId82"/>
    <p:sldId id="2381" r:id="rId83"/>
    <p:sldId id="2382" r:id="rId84"/>
    <p:sldId id="2383" r:id="rId85"/>
    <p:sldId id="2384" r:id="rId86"/>
    <p:sldId id="2385" r:id="rId87"/>
    <p:sldId id="2386" r:id="rId88"/>
    <p:sldId id="2387" r:id="rId89"/>
    <p:sldId id="2388" r:id="rId90"/>
    <p:sldId id="2389" r:id="rId91"/>
    <p:sldId id="2390" r:id="rId92"/>
    <p:sldId id="2391" r:id="rId93"/>
    <p:sldId id="2392" r:id="rId94"/>
    <p:sldId id="2393" r:id="rId95"/>
    <p:sldId id="2394" r:id="rId96"/>
    <p:sldId id="2395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DD8"/>
    <a:srgbClr val="C0C0C0"/>
    <a:srgbClr val="4D4D4D"/>
    <a:srgbClr val="A0A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86965" autoAdjust="0"/>
  </p:normalViewPr>
  <p:slideViewPr>
    <p:cSldViewPr snapToGrid="0" showGuides="1">
      <p:cViewPr varScale="1">
        <p:scale>
          <a:sx n="61" d="100"/>
          <a:sy n="61" d="100"/>
        </p:scale>
        <p:origin x="11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CC-4B36-8352-7A94D825F04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CC-4B36-8352-7A94D825F04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CC-4B36-8352-7A94D825F04B}"/>
              </c:ext>
            </c:extLst>
          </c:dPt>
          <c:val>
            <c:numRef>
              <c:f>'Sheet1 (3)'!$B$2:$D$2</c:f>
              <c:numCache>
                <c:formatCode>General</c:formatCode>
                <c:ptCount val="3"/>
                <c:pt idx="0">
                  <c:v>1300</c:v>
                </c:pt>
                <c:pt idx="1">
                  <c:v>600</c:v>
                </c:pt>
                <c:pt idx="2">
                  <c:v>400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'Sheet1 (3)'!$A$2</c15:sqref>
                        </c15:formulaRef>
                      </c:ext>
                    </c:extLst>
                    <c:strCache>
                      <c:ptCount val="1"/>
                      <c:pt idx="0">
                        <c:v>Small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'Sheet1 (3)'!$B$1:$D$1</c15:sqref>
                        </c15:formulaRef>
                      </c:ext>
                    </c:extLst>
                    <c:strCache>
                      <c:ptCount val="3"/>
                      <c:pt idx="0">
                        <c:v>Thermal</c:v>
                      </c:pt>
                      <c:pt idx="1">
                        <c:v>Voltage</c:v>
                      </c:pt>
                      <c:pt idx="2">
                        <c:v>Angle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72CC-4B36-8352-7A94D825F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5663120"/>
        <c:axId val="675664080"/>
      </c:barChart>
      <c:catAx>
        <c:axId val="675663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675664080"/>
        <c:crosses val="autoZero"/>
        <c:auto val="1"/>
        <c:lblAlgn val="ctr"/>
        <c:lblOffset val="100"/>
        <c:noMultiLvlLbl val="0"/>
      </c:catAx>
      <c:valAx>
        <c:axId val="675664080"/>
        <c:scaling>
          <c:orientation val="minMax"/>
          <c:max val="2000"/>
        </c:scaling>
        <c:delete val="1"/>
        <c:axPos val="b"/>
        <c:numFmt formatCode="General" sourceLinked="1"/>
        <c:majorTickMark val="out"/>
        <c:minorTickMark val="none"/>
        <c:tickLblPos val="nextTo"/>
        <c:crossAx val="67566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95-4C8E-AA78-94341AC950F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95-4C8E-AA78-94341AC950F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95-4C8E-AA78-94341AC950FE}"/>
              </c:ext>
            </c:extLst>
          </c:dPt>
          <c:val>
            <c:numRef>
              <c:f>'Sheet1 (2)'!$B$2:$D$2</c:f>
              <c:numCache>
                <c:formatCode>General</c:formatCode>
                <c:ptCount val="3"/>
                <c:pt idx="0">
                  <c:v>1300</c:v>
                </c:pt>
                <c:pt idx="1">
                  <c:v>1500</c:v>
                </c:pt>
                <c:pt idx="2">
                  <c:v>2000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'Sheet1 (2)'!$A$2</c15:sqref>
                        </c15:formulaRef>
                      </c:ext>
                    </c:extLst>
                    <c:strCache>
                      <c:ptCount val="1"/>
                      <c:pt idx="0">
                        <c:v>Small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'Sheet1 (2)'!$B$1:$D$1</c15:sqref>
                        </c15:formulaRef>
                      </c:ext>
                    </c:extLst>
                    <c:strCache>
                      <c:ptCount val="3"/>
                      <c:pt idx="0">
                        <c:v>Thermal</c:v>
                      </c:pt>
                      <c:pt idx="1">
                        <c:v>Voltage</c:v>
                      </c:pt>
                      <c:pt idx="2">
                        <c:v>Angle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9195-4C8E-AA78-94341AC95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5663120"/>
        <c:axId val="675664080"/>
      </c:barChart>
      <c:catAx>
        <c:axId val="675663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675664080"/>
        <c:crosses val="autoZero"/>
        <c:auto val="1"/>
        <c:lblAlgn val="ctr"/>
        <c:lblOffset val="100"/>
        <c:noMultiLvlLbl val="0"/>
      </c:catAx>
      <c:valAx>
        <c:axId val="675664080"/>
        <c:scaling>
          <c:orientation val="minMax"/>
          <c:max val="2000"/>
        </c:scaling>
        <c:delete val="1"/>
        <c:axPos val="b"/>
        <c:numFmt formatCode="General" sourceLinked="1"/>
        <c:majorTickMark val="out"/>
        <c:minorTickMark val="none"/>
        <c:tickLblPos val="nextTo"/>
        <c:crossAx val="67566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C-4DD1-A601-FDB76A05563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C-4DD1-A601-FDB76A05563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C-4DD1-A601-FDB76A05563C}"/>
              </c:ext>
            </c:extLst>
          </c:dPt>
          <c:val>
            <c:numRef>
              <c:f>Sheet1!$B$2:$D$2</c:f>
              <c:numCache>
                <c:formatCode>General</c:formatCode>
                <c:ptCount val="3"/>
                <c:pt idx="0">
                  <c:v>1300</c:v>
                </c:pt>
                <c:pt idx="1">
                  <c:v>900</c:v>
                </c:pt>
                <c:pt idx="2">
                  <c:v>1100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Small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Sheet1!$B$1:$D$1</c15:sqref>
                        </c15:formulaRef>
                      </c:ext>
                    </c:extLst>
                    <c:strCache>
                      <c:ptCount val="3"/>
                      <c:pt idx="0">
                        <c:v>Thermal</c:v>
                      </c:pt>
                      <c:pt idx="1">
                        <c:v>Voltage</c:v>
                      </c:pt>
                      <c:pt idx="2">
                        <c:v>Angle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806C-4DD1-A601-FDB76A055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5663120"/>
        <c:axId val="675664080"/>
      </c:barChart>
      <c:catAx>
        <c:axId val="675663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675664080"/>
        <c:crosses val="autoZero"/>
        <c:auto val="1"/>
        <c:lblAlgn val="ctr"/>
        <c:lblOffset val="100"/>
        <c:noMultiLvlLbl val="0"/>
      </c:catAx>
      <c:valAx>
        <c:axId val="675664080"/>
        <c:scaling>
          <c:orientation val="minMax"/>
          <c:max val="2000"/>
        </c:scaling>
        <c:delete val="1"/>
        <c:axPos val="b"/>
        <c:numFmt formatCode="General" sourceLinked="1"/>
        <c:majorTickMark val="out"/>
        <c:minorTickMark val="none"/>
        <c:tickLblPos val="nextTo"/>
        <c:crossAx val="67566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Supply</a:t>
            </a:r>
            <a:r>
              <a:rPr lang="en-US" sz="2400" b="1" baseline="0"/>
              <a:t> Curve Vs Demand Curve</a:t>
            </a:r>
            <a:endParaRPr lang="en-US" sz="2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PK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Sheet1!$A$2:$A$66</c:f>
              <c:numCache>
                <c:formatCode>General</c:formatCode>
                <c:ptCount val="6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</c:numCache>
            </c:numRef>
          </c:xVal>
          <c:yVal>
            <c:numRef>
              <c:f>Sheet1!$B$2:$B$66</c:f>
              <c:numCache>
                <c:formatCode>General</c:formatCode>
                <c:ptCount val="65"/>
                <c:pt idx="0">
                  <c:v>2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</c:numCache>
            </c:numRef>
          </c:yVal>
          <c:smooth val="1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Price (Rs)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B592-426E-9810-1D4EE8198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1009072"/>
        <c:axId val="400697456"/>
      </c:scatterChart>
      <c:valAx>
        <c:axId val="411009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Quantity</a:t>
                </a:r>
                <a:r>
                  <a:rPr lang="en-US" sz="1800" baseline="0" dirty="0"/>
                  <a:t> (MW)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P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PK"/>
          </a:p>
        </c:txPr>
        <c:crossAx val="400697456"/>
        <c:crosses val="autoZero"/>
        <c:crossBetween val="midCat"/>
      </c:valAx>
      <c:valAx>
        <c:axId val="4006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Price (Rs)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P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11009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C9B24-6B57-49C1-BB09-A5F8AB0E533C}" type="doc">
      <dgm:prSet loTypeId="urn:microsoft.com/office/officeart/2005/8/layout/h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PK"/>
        </a:p>
      </dgm:t>
    </dgm:pt>
    <dgm:pt modelId="{272032C4-2C8B-4293-A3DD-40B8BE040E88}">
      <dgm:prSet phldrT="[Text]" custT="1"/>
      <dgm:spPr/>
      <dgm:t>
        <a:bodyPr/>
        <a:lstStyle/>
        <a:p>
          <a:r>
            <a:rPr lang="en-US" sz="2400" b="1" dirty="0">
              <a:latin typeface="Calibri "/>
            </a:rPr>
            <a:t>Thermal Limit</a:t>
          </a:r>
          <a:endParaRPr lang="en-PK" sz="2400" b="1" dirty="0">
            <a:latin typeface="Calibri "/>
          </a:endParaRPr>
        </a:p>
      </dgm:t>
    </dgm:pt>
    <dgm:pt modelId="{64B28199-E419-4265-A404-83773FBA368C}" type="parTrans" cxnId="{E8F63E37-6557-4A90-88D8-835B8405A710}">
      <dgm:prSet/>
      <dgm:spPr/>
      <dgm:t>
        <a:bodyPr/>
        <a:lstStyle/>
        <a:p>
          <a:endParaRPr lang="en-PK" sz="2400" b="1"/>
        </a:p>
      </dgm:t>
    </dgm:pt>
    <dgm:pt modelId="{B5667614-4279-4261-88AF-E827AB4FB4AB}" type="sibTrans" cxnId="{E8F63E37-6557-4A90-88D8-835B8405A710}">
      <dgm:prSet/>
      <dgm:spPr/>
      <dgm:t>
        <a:bodyPr/>
        <a:lstStyle/>
        <a:p>
          <a:endParaRPr lang="en-PK" sz="2400" b="1"/>
        </a:p>
      </dgm:t>
    </dgm:pt>
    <dgm:pt modelId="{F0CDEE7A-3A50-4C6F-AC44-5D357716008D}">
      <dgm:prSet phldrT="[Text]" custT="1"/>
      <dgm:spPr/>
      <dgm:t>
        <a:bodyPr/>
        <a:lstStyle/>
        <a:p>
          <a:r>
            <a:rPr lang="en-US" sz="2400" b="1" dirty="0">
              <a:latin typeface="Calibri "/>
            </a:rPr>
            <a:t>Voltage Stability  Limit</a:t>
          </a:r>
          <a:endParaRPr lang="en-PK" sz="2400" b="1" dirty="0">
            <a:latin typeface="Calibri "/>
          </a:endParaRPr>
        </a:p>
      </dgm:t>
    </dgm:pt>
    <dgm:pt modelId="{59C8F81C-1221-4ECD-8646-3F6A69CB3585}" type="parTrans" cxnId="{42F55822-0575-4280-A65C-379D2905E0E0}">
      <dgm:prSet/>
      <dgm:spPr/>
      <dgm:t>
        <a:bodyPr/>
        <a:lstStyle/>
        <a:p>
          <a:endParaRPr lang="en-PK" sz="2400" b="1"/>
        </a:p>
      </dgm:t>
    </dgm:pt>
    <dgm:pt modelId="{465501A3-A04E-4AD2-9C03-510F00048447}" type="sibTrans" cxnId="{42F55822-0575-4280-A65C-379D2905E0E0}">
      <dgm:prSet/>
      <dgm:spPr/>
      <dgm:t>
        <a:bodyPr/>
        <a:lstStyle/>
        <a:p>
          <a:endParaRPr lang="en-PK" sz="2400" b="1"/>
        </a:p>
      </dgm:t>
    </dgm:pt>
    <dgm:pt modelId="{EF88B652-EC2A-4873-A93C-A88BA3564940}">
      <dgm:prSet phldrT="[Text]" custT="1"/>
      <dgm:spPr/>
      <dgm:t>
        <a:bodyPr/>
        <a:lstStyle/>
        <a:p>
          <a:r>
            <a:rPr lang="en-US" sz="2400" b="1" dirty="0">
              <a:latin typeface="Calibri "/>
            </a:rPr>
            <a:t>Angle Stability Limit</a:t>
          </a:r>
          <a:endParaRPr lang="en-PK" sz="2400" b="1" dirty="0">
            <a:latin typeface="Calibri "/>
          </a:endParaRPr>
        </a:p>
      </dgm:t>
    </dgm:pt>
    <dgm:pt modelId="{FE4376B3-319F-4F95-B4BA-F0C50CC771C4}" type="parTrans" cxnId="{FCB337E9-F93C-4026-A195-9A505C329517}">
      <dgm:prSet/>
      <dgm:spPr/>
      <dgm:t>
        <a:bodyPr/>
        <a:lstStyle/>
        <a:p>
          <a:endParaRPr lang="en-PK" sz="2400" b="1"/>
        </a:p>
      </dgm:t>
    </dgm:pt>
    <dgm:pt modelId="{746D8C81-1570-48EC-936B-1FAAF7A57755}" type="sibTrans" cxnId="{FCB337E9-F93C-4026-A195-9A505C329517}">
      <dgm:prSet/>
      <dgm:spPr/>
      <dgm:t>
        <a:bodyPr/>
        <a:lstStyle/>
        <a:p>
          <a:endParaRPr lang="en-PK" sz="2400" b="1"/>
        </a:p>
      </dgm:t>
    </dgm:pt>
    <dgm:pt modelId="{9E59982A-7B4C-419A-A454-1FF95F1BD808}" type="pres">
      <dgm:prSet presAssocID="{FAAC9B24-6B57-49C1-BB09-A5F8AB0E533C}" presName="Name0" presStyleCnt="0">
        <dgm:presLayoutVars>
          <dgm:dir/>
          <dgm:resizeHandles val="exact"/>
        </dgm:presLayoutVars>
      </dgm:prSet>
      <dgm:spPr/>
    </dgm:pt>
    <dgm:pt modelId="{73597801-969F-4747-934A-9E837A312DEF}" type="pres">
      <dgm:prSet presAssocID="{272032C4-2C8B-4293-A3DD-40B8BE040E88}" presName="node" presStyleLbl="node1" presStyleIdx="0" presStyleCnt="3">
        <dgm:presLayoutVars>
          <dgm:bulletEnabled val="1"/>
        </dgm:presLayoutVars>
      </dgm:prSet>
      <dgm:spPr/>
    </dgm:pt>
    <dgm:pt modelId="{8DA99DC7-7E35-4EA6-B5FC-294BB5B3A656}" type="pres">
      <dgm:prSet presAssocID="{B5667614-4279-4261-88AF-E827AB4FB4AB}" presName="sibTrans" presStyleCnt="0"/>
      <dgm:spPr/>
    </dgm:pt>
    <dgm:pt modelId="{7991F107-F569-46A9-8038-32780BD5A4DD}" type="pres">
      <dgm:prSet presAssocID="{F0CDEE7A-3A50-4C6F-AC44-5D357716008D}" presName="node" presStyleLbl="node1" presStyleIdx="1" presStyleCnt="3">
        <dgm:presLayoutVars>
          <dgm:bulletEnabled val="1"/>
        </dgm:presLayoutVars>
      </dgm:prSet>
      <dgm:spPr/>
    </dgm:pt>
    <dgm:pt modelId="{7DDF594A-EAF1-46D8-A101-8CDBD24DA139}" type="pres">
      <dgm:prSet presAssocID="{465501A3-A04E-4AD2-9C03-510F00048447}" presName="sibTrans" presStyleCnt="0"/>
      <dgm:spPr/>
    </dgm:pt>
    <dgm:pt modelId="{A2615AA9-2929-4B84-8F1F-169468769215}" type="pres">
      <dgm:prSet presAssocID="{EF88B652-EC2A-4873-A93C-A88BA3564940}" presName="node" presStyleLbl="node1" presStyleIdx="2" presStyleCnt="3">
        <dgm:presLayoutVars>
          <dgm:bulletEnabled val="1"/>
        </dgm:presLayoutVars>
      </dgm:prSet>
      <dgm:spPr/>
    </dgm:pt>
  </dgm:ptLst>
  <dgm:cxnLst>
    <dgm:cxn modelId="{42F55822-0575-4280-A65C-379D2905E0E0}" srcId="{FAAC9B24-6B57-49C1-BB09-A5F8AB0E533C}" destId="{F0CDEE7A-3A50-4C6F-AC44-5D357716008D}" srcOrd="1" destOrd="0" parTransId="{59C8F81C-1221-4ECD-8646-3F6A69CB3585}" sibTransId="{465501A3-A04E-4AD2-9C03-510F00048447}"/>
    <dgm:cxn modelId="{38283636-9629-44CB-BDEE-85D34857041E}" type="presOf" srcId="{272032C4-2C8B-4293-A3DD-40B8BE040E88}" destId="{73597801-969F-4747-934A-9E837A312DEF}" srcOrd="0" destOrd="0" presId="urn:microsoft.com/office/officeart/2005/8/layout/hList6"/>
    <dgm:cxn modelId="{E8F63E37-6557-4A90-88D8-835B8405A710}" srcId="{FAAC9B24-6B57-49C1-BB09-A5F8AB0E533C}" destId="{272032C4-2C8B-4293-A3DD-40B8BE040E88}" srcOrd="0" destOrd="0" parTransId="{64B28199-E419-4265-A404-83773FBA368C}" sibTransId="{B5667614-4279-4261-88AF-E827AB4FB4AB}"/>
    <dgm:cxn modelId="{EA3CE194-14C1-462E-ABCD-3BE2E28F9BB1}" type="presOf" srcId="{FAAC9B24-6B57-49C1-BB09-A5F8AB0E533C}" destId="{9E59982A-7B4C-419A-A454-1FF95F1BD808}" srcOrd="0" destOrd="0" presId="urn:microsoft.com/office/officeart/2005/8/layout/hList6"/>
    <dgm:cxn modelId="{C4D075A1-EEC1-4184-BA51-2CF9300358DE}" type="presOf" srcId="{F0CDEE7A-3A50-4C6F-AC44-5D357716008D}" destId="{7991F107-F569-46A9-8038-32780BD5A4DD}" srcOrd="0" destOrd="0" presId="urn:microsoft.com/office/officeart/2005/8/layout/hList6"/>
    <dgm:cxn modelId="{6FE03CE4-457F-41A9-B3E3-59DF79177648}" type="presOf" srcId="{EF88B652-EC2A-4873-A93C-A88BA3564940}" destId="{A2615AA9-2929-4B84-8F1F-169468769215}" srcOrd="0" destOrd="0" presId="urn:microsoft.com/office/officeart/2005/8/layout/hList6"/>
    <dgm:cxn modelId="{FCB337E9-F93C-4026-A195-9A505C329517}" srcId="{FAAC9B24-6B57-49C1-BB09-A5F8AB0E533C}" destId="{EF88B652-EC2A-4873-A93C-A88BA3564940}" srcOrd="2" destOrd="0" parTransId="{FE4376B3-319F-4F95-B4BA-F0C50CC771C4}" sibTransId="{746D8C81-1570-48EC-936B-1FAAF7A57755}"/>
    <dgm:cxn modelId="{8054F831-A99C-4194-BC74-86732F730EBC}" type="presParOf" srcId="{9E59982A-7B4C-419A-A454-1FF95F1BD808}" destId="{73597801-969F-4747-934A-9E837A312DEF}" srcOrd="0" destOrd="0" presId="urn:microsoft.com/office/officeart/2005/8/layout/hList6"/>
    <dgm:cxn modelId="{3627C155-6C07-4461-A012-4FC573496E44}" type="presParOf" srcId="{9E59982A-7B4C-419A-A454-1FF95F1BD808}" destId="{8DA99DC7-7E35-4EA6-B5FC-294BB5B3A656}" srcOrd="1" destOrd="0" presId="urn:microsoft.com/office/officeart/2005/8/layout/hList6"/>
    <dgm:cxn modelId="{5A33B262-CCB1-4EA4-B92C-AE2BDF9061CA}" type="presParOf" srcId="{9E59982A-7B4C-419A-A454-1FF95F1BD808}" destId="{7991F107-F569-46A9-8038-32780BD5A4DD}" srcOrd="2" destOrd="0" presId="urn:microsoft.com/office/officeart/2005/8/layout/hList6"/>
    <dgm:cxn modelId="{69CE75FE-2E75-4BB8-894D-1EAA54644D30}" type="presParOf" srcId="{9E59982A-7B4C-419A-A454-1FF95F1BD808}" destId="{7DDF594A-EAF1-46D8-A101-8CDBD24DA139}" srcOrd="3" destOrd="0" presId="urn:microsoft.com/office/officeart/2005/8/layout/hList6"/>
    <dgm:cxn modelId="{DF1DB37D-E5A9-4923-9F6A-B6BD1A57A916}" type="presParOf" srcId="{9E59982A-7B4C-419A-A454-1FF95F1BD808}" destId="{A2615AA9-2929-4B84-8F1F-169468769215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3343E0-7CEE-413E-A648-C137E80541B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K"/>
        </a:p>
      </dgm:t>
    </dgm:pt>
    <dgm:pt modelId="{309604C2-5347-4758-8CD6-511A7593C74D}">
      <dgm:prSet phldrT="[Text]" custT="1"/>
      <dgm:spPr/>
      <dgm:t>
        <a:bodyPr/>
        <a:lstStyle/>
        <a:p>
          <a:r>
            <a:rPr lang="en-US" sz="2600" dirty="0"/>
            <a:t>Demand Control</a:t>
          </a:r>
          <a:endParaRPr lang="en-PK" sz="2600" dirty="0"/>
        </a:p>
      </dgm:t>
    </dgm:pt>
    <dgm:pt modelId="{25356D37-3DF0-41BC-895B-C1949DF4E648}" type="parTrans" cxnId="{5D89C5C4-0679-474F-B1A9-5CBB09C65F17}">
      <dgm:prSet/>
      <dgm:spPr/>
      <dgm:t>
        <a:bodyPr/>
        <a:lstStyle/>
        <a:p>
          <a:endParaRPr lang="en-PK"/>
        </a:p>
      </dgm:t>
    </dgm:pt>
    <dgm:pt modelId="{18DB92F6-1140-48CE-A18C-46CB2F4DADA9}" type="sibTrans" cxnId="{5D89C5C4-0679-474F-B1A9-5CBB09C65F17}">
      <dgm:prSet/>
      <dgm:spPr/>
      <dgm:t>
        <a:bodyPr/>
        <a:lstStyle/>
        <a:p>
          <a:endParaRPr lang="en-PK"/>
        </a:p>
      </dgm:t>
    </dgm:pt>
    <dgm:pt modelId="{35DD448B-00ED-42F8-BB4D-78C2AB3E42F6}">
      <dgm:prSet phldrT="[Text]" custT="1"/>
      <dgm:spPr/>
      <dgm:t>
        <a:bodyPr/>
        <a:lstStyle/>
        <a:p>
          <a:r>
            <a:rPr lang="en-US" sz="2600" dirty="0"/>
            <a:t>Demand Response</a:t>
          </a:r>
          <a:endParaRPr lang="en-PK" sz="2600" dirty="0"/>
        </a:p>
      </dgm:t>
    </dgm:pt>
    <dgm:pt modelId="{1540A5CE-37F3-4323-8E64-CBE6882D331F}" type="parTrans" cxnId="{2F7736D2-3D48-40D4-B85D-6666DB01CDB1}">
      <dgm:prSet/>
      <dgm:spPr/>
      <dgm:t>
        <a:bodyPr/>
        <a:lstStyle/>
        <a:p>
          <a:endParaRPr lang="en-PK" sz="2600"/>
        </a:p>
      </dgm:t>
    </dgm:pt>
    <dgm:pt modelId="{1F462F22-CE14-4820-A135-B3C8350A4C2D}" type="sibTrans" cxnId="{2F7736D2-3D48-40D4-B85D-6666DB01CDB1}">
      <dgm:prSet/>
      <dgm:spPr/>
      <dgm:t>
        <a:bodyPr/>
        <a:lstStyle/>
        <a:p>
          <a:endParaRPr lang="en-PK"/>
        </a:p>
      </dgm:t>
    </dgm:pt>
    <dgm:pt modelId="{0B0FA687-3D4B-46A9-A7DE-615F49B7E7A8}">
      <dgm:prSet phldrT="[Text]" custT="1"/>
      <dgm:spPr/>
      <dgm:t>
        <a:bodyPr/>
        <a:lstStyle/>
        <a:p>
          <a:r>
            <a:rPr lang="en-US" sz="2600" dirty="0"/>
            <a:t>Energy Efficiency</a:t>
          </a:r>
          <a:endParaRPr lang="en-PK" sz="2600" dirty="0"/>
        </a:p>
      </dgm:t>
    </dgm:pt>
    <dgm:pt modelId="{73C2C6D1-4635-47CA-B250-75AC06958C82}" type="parTrans" cxnId="{7C841F37-40C9-4CD6-A2E7-3C3BC4270F25}">
      <dgm:prSet/>
      <dgm:spPr/>
      <dgm:t>
        <a:bodyPr/>
        <a:lstStyle/>
        <a:p>
          <a:endParaRPr lang="en-PK" sz="2600"/>
        </a:p>
      </dgm:t>
    </dgm:pt>
    <dgm:pt modelId="{6636C784-FCDD-481B-A9C9-A30C0E5EC7FB}" type="sibTrans" cxnId="{7C841F37-40C9-4CD6-A2E7-3C3BC4270F25}">
      <dgm:prSet/>
      <dgm:spPr/>
      <dgm:t>
        <a:bodyPr/>
        <a:lstStyle/>
        <a:p>
          <a:endParaRPr lang="en-PK"/>
        </a:p>
      </dgm:t>
    </dgm:pt>
    <dgm:pt modelId="{9E5B602A-5994-45FA-A783-7F942A151B3B}" type="pres">
      <dgm:prSet presAssocID="{873343E0-7CEE-413E-A648-C137E80541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6533AD4-3A77-4F8C-A310-2C769CAC8814}" type="pres">
      <dgm:prSet presAssocID="{309604C2-5347-4758-8CD6-511A7593C74D}" presName="hierRoot1" presStyleCnt="0">
        <dgm:presLayoutVars>
          <dgm:hierBranch val="init"/>
        </dgm:presLayoutVars>
      </dgm:prSet>
      <dgm:spPr/>
    </dgm:pt>
    <dgm:pt modelId="{27FCD94E-0E83-4765-9B21-8F8E9DDE013B}" type="pres">
      <dgm:prSet presAssocID="{309604C2-5347-4758-8CD6-511A7593C74D}" presName="rootComposite1" presStyleCnt="0"/>
      <dgm:spPr/>
    </dgm:pt>
    <dgm:pt modelId="{5CC96F3A-C904-4FD4-B992-FD645E71A3E3}" type="pres">
      <dgm:prSet presAssocID="{309604C2-5347-4758-8CD6-511A7593C74D}" presName="rootText1" presStyleLbl="node0" presStyleIdx="0" presStyleCnt="1" custScaleX="45118" custScaleY="30801" custLinFactNeighborX="-6161" custLinFactNeighborY="-398">
        <dgm:presLayoutVars>
          <dgm:chPref val="3"/>
        </dgm:presLayoutVars>
      </dgm:prSet>
      <dgm:spPr/>
    </dgm:pt>
    <dgm:pt modelId="{35B6B91A-B83B-444C-9454-76192C0530C5}" type="pres">
      <dgm:prSet presAssocID="{309604C2-5347-4758-8CD6-511A7593C74D}" presName="rootConnector1" presStyleLbl="node1" presStyleIdx="0" presStyleCnt="0"/>
      <dgm:spPr/>
    </dgm:pt>
    <dgm:pt modelId="{327DB3FB-D3DB-4631-BE0A-0B971797F45D}" type="pres">
      <dgm:prSet presAssocID="{309604C2-5347-4758-8CD6-511A7593C74D}" presName="hierChild2" presStyleCnt="0"/>
      <dgm:spPr/>
    </dgm:pt>
    <dgm:pt modelId="{8B02E7E0-9761-499B-961F-1FAB8A8AB290}" type="pres">
      <dgm:prSet presAssocID="{1540A5CE-37F3-4323-8E64-CBE6882D331F}" presName="Name37" presStyleLbl="parChTrans1D2" presStyleIdx="0" presStyleCnt="2" custSzX="1949987" custSzY="986368"/>
      <dgm:spPr/>
    </dgm:pt>
    <dgm:pt modelId="{4935D9F0-260E-470A-AF66-E541582360D3}" type="pres">
      <dgm:prSet presAssocID="{35DD448B-00ED-42F8-BB4D-78C2AB3E42F6}" presName="hierRoot2" presStyleCnt="0">
        <dgm:presLayoutVars>
          <dgm:hierBranch val="init"/>
        </dgm:presLayoutVars>
      </dgm:prSet>
      <dgm:spPr/>
    </dgm:pt>
    <dgm:pt modelId="{BEC01467-09EB-47D1-AC8B-110EEF20E268}" type="pres">
      <dgm:prSet presAssocID="{35DD448B-00ED-42F8-BB4D-78C2AB3E42F6}" presName="rootComposite" presStyleCnt="0"/>
      <dgm:spPr/>
    </dgm:pt>
    <dgm:pt modelId="{BB7663CC-544C-4166-BBF1-D0A59D101625}" type="pres">
      <dgm:prSet presAssocID="{35DD448B-00ED-42F8-BB4D-78C2AB3E42F6}" presName="rootText" presStyleLbl="node2" presStyleIdx="0" presStyleCnt="2" custScaleX="45118" custScaleY="30801" custLinFactNeighborX="-6161" custLinFactNeighborY="-398">
        <dgm:presLayoutVars>
          <dgm:chPref val="3"/>
        </dgm:presLayoutVars>
      </dgm:prSet>
      <dgm:spPr/>
    </dgm:pt>
    <dgm:pt modelId="{6044A8C5-7716-4356-9B32-E1B9DF7D7288}" type="pres">
      <dgm:prSet presAssocID="{35DD448B-00ED-42F8-BB4D-78C2AB3E42F6}" presName="rootConnector" presStyleLbl="node2" presStyleIdx="0" presStyleCnt="2"/>
      <dgm:spPr/>
    </dgm:pt>
    <dgm:pt modelId="{8B82BCDB-8CE1-4ED0-9EC2-50128BB5F209}" type="pres">
      <dgm:prSet presAssocID="{35DD448B-00ED-42F8-BB4D-78C2AB3E42F6}" presName="hierChild4" presStyleCnt="0"/>
      <dgm:spPr/>
    </dgm:pt>
    <dgm:pt modelId="{DC8D15CB-9817-4CA9-96DA-FFD9B4D825A1}" type="pres">
      <dgm:prSet presAssocID="{35DD448B-00ED-42F8-BB4D-78C2AB3E42F6}" presName="hierChild5" presStyleCnt="0"/>
      <dgm:spPr/>
    </dgm:pt>
    <dgm:pt modelId="{D203291C-40DB-4D25-BEDD-B326A2779AF0}" type="pres">
      <dgm:prSet presAssocID="{73C2C6D1-4635-47CA-B250-75AC06958C82}" presName="Name37" presStyleLbl="parChTrans1D2" presStyleIdx="1" presStyleCnt="2" custSzX="1949987" custSzY="986368"/>
      <dgm:spPr/>
    </dgm:pt>
    <dgm:pt modelId="{2D953C31-B012-4760-B7E6-E83080CEB07B}" type="pres">
      <dgm:prSet presAssocID="{0B0FA687-3D4B-46A9-A7DE-615F49B7E7A8}" presName="hierRoot2" presStyleCnt="0">
        <dgm:presLayoutVars>
          <dgm:hierBranch val="init"/>
        </dgm:presLayoutVars>
      </dgm:prSet>
      <dgm:spPr/>
    </dgm:pt>
    <dgm:pt modelId="{16FB8C33-84F8-49CE-A996-101D041AA68D}" type="pres">
      <dgm:prSet presAssocID="{0B0FA687-3D4B-46A9-A7DE-615F49B7E7A8}" presName="rootComposite" presStyleCnt="0"/>
      <dgm:spPr/>
    </dgm:pt>
    <dgm:pt modelId="{42EFDF62-F557-4DF0-B9A6-B6C9D6E45180}" type="pres">
      <dgm:prSet presAssocID="{0B0FA687-3D4B-46A9-A7DE-615F49B7E7A8}" presName="rootText" presStyleLbl="node2" presStyleIdx="1" presStyleCnt="2" custScaleX="45118" custScaleY="30801" custLinFactNeighborX="-6161" custLinFactNeighborY="-398">
        <dgm:presLayoutVars>
          <dgm:chPref val="3"/>
        </dgm:presLayoutVars>
      </dgm:prSet>
      <dgm:spPr/>
    </dgm:pt>
    <dgm:pt modelId="{1A2401A8-D905-4802-A765-7710A1327BEA}" type="pres">
      <dgm:prSet presAssocID="{0B0FA687-3D4B-46A9-A7DE-615F49B7E7A8}" presName="rootConnector" presStyleLbl="node2" presStyleIdx="1" presStyleCnt="2"/>
      <dgm:spPr/>
    </dgm:pt>
    <dgm:pt modelId="{05066839-485E-4DEB-8DD6-AF2157BC5D03}" type="pres">
      <dgm:prSet presAssocID="{0B0FA687-3D4B-46A9-A7DE-615F49B7E7A8}" presName="hierChild4" presStyleCnt="0"/>
      <dgm:spPr/>
    </dgm:pt>
    <dgm:pt modelId="{CF0D7640-1D27-4858-8806-6EBD2EB3BAB0}" type="pres">
      <dgm:prSet presAssocID="{0B0FA687-3D4B-46A9-A7DE-615F49B7E7A8}" presName="hierChild5" presStyleCnt="0"/>
      <dgm:spPr/>
    </dgm:pt>
    <dgm:pt modelId="{42777600-879F-4DAE-89D6-5AC0B0210B3E}" type="pres">
      <dgm:prSet presAssocID="{309604C2-5347-4758-8CD6-511A7593C74D}" presName="hierChild3" presStyleCnt="0"/>
      <dgm:spPr/>
    </dgm:pt>
  </dgm:ptLst>
  <dgm:cxnLst>
    <dgm:cxn modelId="{A7531C00-A359-488C-B72D-9B848BC18AE3}" type="presOf" srcId="{35DD448B-00ED-42F8-BB4D-78C2AB3E42F6}" destId="{BB7663CC-544C-4166-BBF1-D0A59D101625}" srcOrd="0" destOrd="0" presId="urn:microsoft.com/office/officeart/2005/8/layout/orgChart1"/>
    <dgm:cxn modelId="{7B2D8523-24B1-424A-9729-A87E90C4F8D1}" type="presOf" srcId="{309604C2-5347-4758-8CD6-511A7593C74D}" destId="{35B6B91A-B83B-444C-9454-76192C0530C5}" srcOrd="1" destOrd="0" presId="urn:microsoft.com/office/officeart/2005/8/layout/orgChart1"/>
    <dgm:cxn modelId="{7C841F37-40C9-4CD6-A2E7-3C3BC4270F25}" srcId="{309604C2-5347-4758-8CD6-511A7593C74D}" destId="{0B0FA687-3D4B-46A9-A7DE-615F49B7E7A8}" srcOrd="1" destOrd="0" parTransId="{73C2C6D1-4635-47CA-B250-75AC06958C82}" sibTransId="{6636C784-FCDD-481B-A9C9-A30C0E5EC7FB}"/>
    <dgm:cxn modelId="{53771161-33F3-45A4-A662-34CAB44A6C06}" type="presOf" srcId="{35DD448B-00ED-42F8-BB4D-78C2AB3E42F6}" destId="{6044A8C5-7716-4356-9B32-E1B9DF7D7288}" srcOrd="1" destOrd="0" presId="urn:microsoft.com/office/officeart/2005/8/layout/orgChart1"/>
    <dgm:cxn modelId="{D4A84482-C054-40F8-995D-0B7F5028C758}" type="presOf" srcId="{0B0FA687-3D4B-46A9-A7DE-615F49B7E7A8}" destId="{42EFDF62-F557-4DF0-B9A6-B6C9D6E45180}" srcOrd="0" destOrd="0" presId="urn:microsoft.com/office/officeart/2005/8/layout/orgChart1"/>
    <dgm:cxn modelId="{8FE9DB88-499E-4871-8F58-840DD454BF1C}" type="presOf" srcId="{309604C2-5347-4758-8CD6-511A7593C74D}" destId="{5CC96F3A-C904-4FD4-B992-FD645E71A3E3}" srcOrd="0" destOrd="0" presId="urn:microsoft.com/office/officeart/2005/8/layout/orgChart1"/>
    <dgm:cxn modelId="{5343B0AD-5C6F-42EA-84C0-D81D92907E42}" type="presOf" srcId="{73C2C6D1-4635-47CA-B250-75AC06958C82}" destId="{D203291C-40DB-4D25-BEDD-B326A2779AF0}" srcOrd="0" destOrd="0" presId="urn:microsoft.com/office/officeart/2005/8/layout/orgChart1"/>
    <dgm:cxn modelId="{375BA6AE-4633-4BBF-ABDF-9D035FDF261D}" type="presOf" srcId="{0B0FA687-3D4B-46A9-A7DE-615F49B7E7A8}" destId="{1A2401A8-D905-4802-A765-7710A1327BEA}" srcOrd="1" destOrd="0" presId="urn:microsoft.com/office/officeart/2005/8/layout/orgChart1"/>
    <dgm:cxn modelId="{5D89C5C4-0679-474F-B1A9-5CBB09C65F17}" srcId="{873343E0-7CEE-413E-A648-C137E80541B7}" destId="{309604C2-5347-4758-8CD6-511A7593C74D}" srcOrd="0" destOrd="0" parTransId="{25356D37-3DF0-41BC-895B-C1949DF4E648}" sibTransId="{18DB92F6-1140-48CE-A18C-46CB2F4DADA9}"/>
    <dgm:cxn modelId="{2F7736D2-3D48-40D4-B85D-6666DB01CDB1}" srcId="{309604C2-5347-4758-8CD6-511A7593C74D}" destId="{35DD448B-00ED-42F8-BB4D-78C2AB3E42F6}" srcOrd="0" destOrd="0" parTransId="{1540A5CE-37F3-4323-8E64-CBE6882D331F}" sibTransId="{1F462F22-CE14-4820-A135-B3C8350A4C2D}"/>
    <dgm:cxn modelId="{D069EDF2-D3B8-4584-9815-FD79C25CD698}" type="presOf" srcId="{873343E0-7CEE-413E-A648-C137E80541B7}" destId="{9E5B602A-5994-45FA-A783-7F942A151B3B}" srcOrd="0" destOrd="0" presId="urn:microsoft.com/office/officeart/2005/8/layout/orgChart1"/>
    <dgm:cxn modelId="{828752FF-6058-4CAD-AB82-22B960539878}" type="presOf" srcId="{1540A5CE-37F3-4323-8E64-CBE6882D331F}" destId="{8B02E7E0-9761-499B-961F-1FAB8A8AB290}" srcOrd="0" destOrd="0" presId="urn:microsoft.com/office/officeart/2005/8/layout/orgChart1"/>
    <dgm:cxn modelId="{AE0FB157-F7CB-4836-AA3B-601786D30958}" type="presParOf" srcId="{9E5B602A-5994-45FA-A783-7F942A151B3B}" destId="{96533AD4-3A77-4F8C-A310-2C769CAC8814}" srcOrd="0" destOrd="0" presId="urn:microsoft.com/office/officeart/2005/8/layout/orgChart1"/>
    <dgm:cxn modelId="{8842CD64-BD43-4708-9AE0-E826186587F1}" type="presParOf" srcId="{96533AD4-3A77-4F8C-A310-2C769CAC8814}" destId="{27FCD94E-0E83-4765-9B21-8F8E9DDE013B}" srcOrd="0" destOrd="0" presId="urn:microsoft.com/office/officeart/2005/8/layout/orgChart1"/>
    <dgm:cxn modelId="{4ADDE29D-B6C3-4E22-998C-C185A34FE65A}" type="presParOf" srcId="{27FCD94E-0E83-4765-9B21-8F8E9DDE013B}" destId="{5CC96F3A-C904-4FD4-B992-FD645E71A3E3}" srcOrd="0" destOrd="0" presId="urn:microsoft.com/office/officeart/2005/8/layout/orgChart1"/>
    <dgm:cxn modelId="{AF51F865-25B1-4778-B8D0-B0953D0D195A}" type="presParOf" srcId="{27FCD94E-0E83-4765-9B21-8F8E9DDE013B}" destId="{35B6B91A-B83B-444C-9454-76192C0530C5}" srcOrd="1" destOrd="0" presId="urn:microsoft.com/office/officeart/2005/8/layout/orgChart1"/>
    <dgm:cxn modelId="{593F851C-CC97-40DB-ADAE-64C61A9FC2A6}" type="presParOf" srcId="{96533AD4-3A77-4F8C-A310-2C769CAC8814}" destId="{327DB3FB-D3DB-4631-BE0A-0B971797F45D}" srcOrd="1" destOrd="0" presId="urn:microsoft.com/office/officeart/2005/8/layout/orgChart1"/>
    <dgm:cxn modelId="{AFF641A2-71AE-47A2-B76D-4901CD779175}" type="presParOf" srcId="{327DB3FB-D3DB-4631-BE0A-0B971797F45D}" destId="{8B02E7E0-9761-499B-961F-1FAB8A8AB290}" srcOrd="0" destOrd="0" presId="urn:microsoft.com/office/officeart/2005/8/layout/orgChart1"/>
    <dgm:cxn modelId="{64E29209-6DF5-40E5-805E-676C40B6B48D}" type="presParOf" srcId="{327DB3FB-D3DB-4631-BE0A-0B971797F45D}" destId="{4935D9F0-260E-470A-AF66-E541582360D3}" srcOrd="1" destOrd="0" presId="urn:microsoft.com/office/officeart/2005/8/layout/orgChart1"/>
    <dgm:cxn modelId="{C3B36049-E852-4ACF-BB4D-3BC1E0BB9625}" type="presParOf" srcId="{4935D9F0-260E-470A-AF66-E541582360D3}" destId="{BEC01467-09EB-47D1-AC8B-110EEF20E268}" srcOrd="0" destOrd="0" presId="urn:microsoft.com/office/officeart/2005/8/layout/orgChart1"/>
    <dgm:cxn modelId="{6D11E685-1F05-4FAC-9F6D-E9B899C57129}" type="presParOf" srcId="{BEC01467-09EB-47D1-AC8B-110EEF20E268}" destId="{BB7663CC-544C-4166-BBF1-D0A59D101625}" srcOrd="0" destOrd="0" presId="urn:microsoft.com/office/officeart/2005/8/layout/orgChart1"/>
    <dgm:cxn modelId="{9268EB8C-6D82-4D40-88BF-D5FFFB062718}" type="presParOf" srcId="{BEC01467-09EB-47D1-AC8B-110EEF20E268}" destId="{6044A8C5-7716-4356-9B32-E1B9DF7D7288}" srcOrd="1" destOrd="0" presId="urn:microsoft.com/office/officeart/2005/8/layout/orgChart1"/>
    <dgm:cxn modelId="{FDC485D7-1941-4CCA-A1AD-F2D9FC55B558}" type="presParOf" srcId="{4935D9F0-260E-470A-AF66-E541582360D3}" destId="{8B82BCDB-8CE1-4ED0-9EC2-50128BB5F209}" srcOrd="1" destOrd="0" presId="urn:microsoft.com/office/officeart/2005/8/layout/orgChart1"/>
    <dgm:cxn modelId="{146F6473-599C-4562-9DD5-7B55F07145C3}" type="presParOf" srcId="{4935D9F0-260E-470A-AF66-E541582360D3}" destId="{DC8D15CB-9817-4CA9-96DA-FFD9B4D825A1}" srcOrd="2" destOrd="0" presId="urn:microsoft.com/office/officeart/2005/8/layout/orgChart1"/>
    <dgm:cxn modelId="{88D99AE7-D17D-4594-B4EB-DA062580CB12}" type="presParOf" srcId="{327DB3FB-D3DB-4631-BE0A-0B971797F45D}" destId="{D203291C-40DB-4D25-BEDD-B326A2779AF0}" srcOrd="2" destOrd="0" presId="urn:microsoft.com/office/officeart/2005/8/layout/orgChart1"/>
    <dgm:cxn modelId="{B089675F-5C31-4D4A-9596-1630A120F71F}" type="presParOf" srcId="{327DB3FB-D3DB-4631-BE0A-0B971797F45D}" destId="{2D953C31-B012-4760-B7E6-E83080CEB07B}" srcOrd="3" destOrd="0" presId="urn:microsoft.com/office/officeart/2005/8/layout/orgChart1"/>
    <dgm:cxn modelId="{477D8A28-C886-49F1-8759-707F54F2222C}" type="presParOf" srcId="{2D953C31-B012-4760-B7E6-E83080CEB07B}" destId="{16FB8C33-84F8-49CE-A996-101D041AA68D}" srcOrd="0" destOrd="0" presId="urn:microsoft.com/office/officeart/2005/8/layout/orgChart1"/>
    <dgm:cxn modelId="{AAFE300F-8E16-4264-B1E1-328C4E36B0DF}" type="presParOf" srcId="{16FB8C33-84F8-49CE-A996-101D041AA68D}" destId="{42EFDF62-F557-4DF0-B9A6-B6C9D6E45180}" srcOrd="0" destOrd="0" presId="urn:microsoft.com/office/officeart/2005/8/layout/orgChart1"/>
    <dgm:cxn modelId="{BF455DF6-C8F4-468B-BD7E-5BEAA8750039}" type="presParOf" srcId="{16FB8C33-84F8-49CE-A996-101D041AA68D}" destId="{1A2401A8-D905-4802-A765-7710A1327BEA}" srcOrd="1" destOrd="0" presId="urn:microsoft.com/office/officeart/2005/8/layout/orgChart1"/>
    <dgm:cxn modelId="{DA99F16A-054F-4B92-BB98-D9585AD0A4E9}" type="presParOf" srcId="{2D953C31-B012-4760-B7E6-E83080CEB07B}" destId="{05066839-485E-4DEB-8DD6-AF2157BC5D03}" srcOrd="1" destOrd="0" presId="urn:microsoft.com/office/officeart/2005/8/layout/orgChart1"/>
    <dgm:cxn modelId="{6D61E738-6C48-4CCC-B684-452AE97E8ECA}" type="presParOf" srcId="{2D953C31-B012-4760-B7E6-E83080CEB07B}" destId="{CF0D7640-1D27-4858-8806-6EBD2EB3BAB0}" srcOrd="2" destOrd="0" presId="urn:microsoft.com/office/officeart/2005/8/layout/orgChart1"/>
    <dgm:cxn modelId="{87B1BE8C-8B2E-4EA3-B50A-7C59D72E70F1}" type="presParOf" srcId="{96533AD4-3A77-4F8C-A310-2C769CAC8814}" destId="{42777600-879F-4DAE-89D6-5AC0B0210B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3B64E4-0487-4154-AE66-F86552E67D5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K"/>
        </a:p>
      </dgm:t>
    </dgm:pt>
    <dgm:pt modelId="{041F3C38-164A-48F5-8D04-E5CBDC77BEE4}">
      <dgm:prSet/>
      <dgm:spPr/>
      <dgm:t>
        <a:bodyPr/>
        <a:lstStyle/>
        <a:p>
          <a:r>
            <a:rPr lang="en-US" dirty="0"/>
            <a:t>Demand Control Methods</a:t>
          </a:r>
          <a:endParaRPr lang="en-PK" dirty="0"/>
        </a:p>
      </dgm:t>
    </dgm:pt>
    <dgm:pt modelId="{763E58C5-F49C-47F1-BCD8-295FD91AB341}" type="parTrans" cxnId="{B224F589-5693-40F4-AAA0-8EEA1008A80F}">
      <dgm:prSet/>
      <dgm:spPr/>
      <dgm:t>
        <a:bodyPr/>
        <a:lstStyle/>
        <a:p>
          <a:endParaRPr lang="en-PK"/>
        </a:p>
      </dgm:t>
    </dgm:pt>
    <dgm:pt modelId="{27F111F9-A480-4CAF-9DB6-B5FE7C853752}" type="sibTrans" cxnId="{B224F589-5693-40F4-AAA0-8EEA1008A80F}">
      <dgm:prSet/>
      <dgm:spPr/>
      <dgm:t>
        <a:bodyPr/>
        <a:lstStyle/>
        <a:p>
          <a:endParaRPr lang="en-PK"/>
        </a:p>
      </dgm:t>
    </dgm:pt>
    <dgm:pt modelId="{B1BC9364-A101-4EC1-A020-BCFFCAFC75E2}">
      <dgm:prSet phldrT="[Text]"/>
      <dgm:spPr/>
      <dgm:t>
        <a:bodyPr/>
        <a:lstStyle/>
        <a:p>
          <a:r>
            <a:rPr lang="en-US" dirty="0"/>
            <a:t>Incentive Based Methods</a:t>
          </a:r>
          <a:endParaRPr lang="en-PK" dirty="0"/>
        </a:p>
      </dgm:t>
    </dgm:pt>
    <dgm:pt modelId="{AAC351B9-097B-44A9-87F5-5A01D169102B}" type="parTrans" cxnId="{0CB3B6FB-7494-4D43-8B76-937377D0C5F9}">
      <dgm:prSet/>
      <dgm:spPr/>
      <dgm:t>
        <a:bodyPr/>
        <a:lstStyle/>
        <a:p>
          <a:endParaRPr lang="en-PK"/>
        </a:p>
      </dgm:t>
    </dgm:pt>
    <dgm:pt modelId="{A1CCE9F9-D323-45E1-A0C3-865617EAA7D2}" type="sibTrans" cxnId="{0CB3B6FB-7494-4D43-8B76-937377D0C5F9}">
      <dgm:prSet/>
      <dgm:spPr/>
      <dgm:t>
        <a:bodyPr/>
        <a:lstStyle/>
        <a:p>
          <a:endParaRPr lang="en-PK"/>
        </a:p>
      </dgm:t>
    </dgm:pt>
    <dgm:pt modelId="{02281D74-4A3E-41C0-BC0D-D53FD5A30EDF}">
      <dgm:prSet phldrT="[Text]"/>
      <dgm:spPr/>
      <dgm:t>
        <a:bodyPr/>
        <a:lstStyle/>
        <a:p>
          <a:r>
            <a:rPr lang="en-US"/>
            <a:t>Price Based Methods</a:t>
          </a:r>
          <a:endParaRPr lang="en-PK" dirty="0"/>
        </a:p>
      </dgm:t>
    </dgm:pt>
    <dgm:pt modelId="{9EF0F08D-AEDF-4304-8A9D-CF37BDB70E75}" type="parTrans" cxnId="{6DF590C0-EBA4-4AC8-80C0-0C25FB604E13}">
      <dgm:prSet/>
      <dgm:spPr/>
      <dgm:t>
        <a:bodyPr/>
        <a:lstStyle/>
        <a:p>
          <a:endParaRPr lang="en-PK"/>
        </a:p>
      </dgm:t>
    </dgm:pt>
    <dgm:pt modelId="{55782734-3A53-46B4-AD6B-C05CEB1BC3F8}" type="sibTrans" cxnId="{6DF590C0-EBA4-4AC8-80C0-0C25FB604E13}">
      <dgm:prSet/>
      <dgm:spPr/>
      <dgm:t>
        <a:bodyPr/>
        <a:lstStyle/>
        <a:p>
          <a:endParaRPr lang="en-PK"/>
        </a:p>
      </dgm:t>
    </dgm:pt>
    <dgm:pt modelId="{DCA1CC93-E9F7-423A-BF86-84A2AD50A73A}">
      <dgm:prSet phldrT="[Text]"/>
      <dgm:spPr/>
      <dgm:t>
        <a:bodyPr/>
        <a:lstStyle/>
        <a:p>
          <a:r>
            <a:rPr lang="en-US" dirty="0"/>
            <a:t>Time of Use</a:t>
          </a:r>
          <a:endParaRPr lang="en-PK" dirty="0"/>
        </a:p>
      </dgm:t>
    </dgm:pt>
    <dgm:pt modelId="{225CEA87-06E3-402C-95E1-21982E0E8091}" type="parTrans" cxnId="{AB3E0286-850F-4884-BCCD-B98F94EB6615}">
      <dgm:prSet/>
      <dgm:spPr/>
      <dgm:t>
        <a:bodyPr/>
        <a:lstStyle/>
        <a:p>
          <a:endParaRPr lang="en-PK"/>
        </a:p>
      </dgm:t>
    </dgm:pt>
    <dgm:pt modelId="{2CE225AA-3D93-4558-9CC5-FEEADAFA86FB}" type="sibTrans" cxnId="{AB3E0286-850F-4884-BCCD-B98F94EB6615}">
      <dgm:prSet/>
      <dgm:spPr/>
      <dgm:t>
        <a:bodyPr/>
        <a:lstStyle/>
        <a:p>
          <a:endParaRPr lang="en-PK"/>
        </a:p>
      </dgm:t>
    </dgm:pt>
    <dgm:pt modelId="{803DFA41-0473-441A-B66E-AD678AA376BB}">
      <dgm:prSet phldrT="[Text]"/>
      <dgm:spPr/>
      <dgm:t>
        <a:bodyPr/>
        <a:lstStyle/>
        <a:p>
          <a:r>
            <a:rPr lang="en-US" dirty="0"/>
            <a:t>Real Time Pricing</a:t>
          </a:r>
          <a:endParaRPr lang="en-PK" dirty="0"/>
        </a:p>
      </dgm:t>
    </dgm:pt>
    <dgm:pt modelId="{8FB0A73C-C94D-4340-B370-D2F6FD114D23}" type="parTrans" cxnId="{57D9C66F-4E08-4E29-B409-CFDACBD1F008}">
      <dgm:prSet/>
      <dgm:spPr/>
      <dgm:t>
        <a:bodyPr/>
        <a:lstStyle/>
        <a:p>
          <a:endParaRPr lang="en-PK"/>
        </a:p>
      </dgm:t>
    </dgm:pt>
    <dgm:pt modelId="{19A57491-832B-4A0F-92FD-603A2F967CBB}" type="sibTrans" cxnId="{57D9C66F-4E08-4E29-B409-CFDACBD1F008}">
      <dgm:prSet/>
      <dgm:spPr/>
      <dgm:t>
        <a:bodyPr/>
        <a:lstStyle/>
        <a:p>
          <a:endParaRPr lang="en-PK"/>
        </a:p>
      </dgm:t>
    </dgm:pt>
    <dgm:pt modelId="{FD679C95-F28B-46A7-9A5B-868587D43621}">
      <dgm:prSet phldrT="[Text]"/>
      <dgm:spPr/>
      <dgm:t>
        <a:bodyPr/>
        <a:lstStyle/>
        <a:p>
          <a:r>
            <a:rPr lang="en-US" dirty="0"/>
            <a:t>Critical Peak Pricing</a:t>
          </a:r>
          <a:endParaRPr lang="en-PK" dirty="0"/>
        </a:p>
      </dgm:t>
    </dgm:pt>
    <dgm:pt modelId="{00704AB5-19B2-4638-A66F-B27EC3C9F10A}" type="parTrans" cxnId="{CB3683FE-F842-468F-8158-FDB3070D659B}">
      <dgm:prSet/>
      <dgm:spPr/>
      <dgm:t>
        <a:bodyPr/>
        <a:lstStyle/>
        <a:p>
          <a:endParaRPr lang="en-PK"/>
        </a:p>
      </dgm:t>
    </dgm:pt>
    <dgm:pt modelId="{1217834F-0682-4702-9CF2-4A1615B12189}" type="sibTrans" cxnId="{CB3683FE-F842-468F-8158-FDB3070D659B}">
      <dgm:prSet/>
      <dgm:spPr/>
      <dgm:t>
        <a:bodyPr/>
        <a:lstStyle/>
        <a:p>
          <a:endParaRPr lang="en-PK"/>
        </a:p>
      </dgm:t>
    </dgm:pt>
    <dgm:pt modelId="{8D7CA975-31E4-4D1D-BFE3-2C6CBD14FF1D}">
      <dgm:prSet phldrT="[Text]"/>
      <dgm:spPr/>
      <dgm:t>
        <a:bodyPr/>
        <a:lstStyle/>
        <a:p>
          <a:r>
            <a:rPr lang="en-US" dirty="0"/>
            <a:t>Interruptible /Curtailable Service</a:t>
          </a:r>
          <a:endParaRPr lang="en-PK" dirty="0"/>
        </a:p>
      </dgm:t>
    </dgm:pt>
    <dgm:pt modelId="{BD47DA5C-F407-4EFB-909F-53F28BE61ABC}" type="parTrans" cxnId="{557EE425-CE3B-4BE4-A8DC-4406B92A00FF}">
      <dgm:prSet/>
      <dgm:spPr/>
      <dgm:t>
        <a:bodyPr/>
        <a:lstStyle/>
        <a:p>
          <a:endParaRPr lang="en-PK"/>
        </a:p>
      </dgm:t>
    </dgm:pt>
    <dgm:pt modelId="{7447BF8D-13EF-4681-A483-C642B2F83F68}" type="sibTrans" cxnId="{557EE425-CE3B-4BE4-A8DC-4406B92A00FF}">
      <dgm:prSet/>
      <dgm:spPr/>
      <dgm:t>
        <a:bodyPr/>
        <a:lstStyle/>
        <a:p>
          <a:endParaRPr lang="en-PK"/>
        </a:p>
      </dgm:t>
    </dgm:pt>
    <dgm:pt modelId="{25FF2A39-AD3D-4F48-8F30-680209D9820A}">
      <dgm:prSet phldrT="[Text]"/>
      <dgm:spPr/>
      <dgm:t>
        <a:bodyPr/>
        <a:lstStyle/>
        <a:p>
          <a:r>
            <a:rPr lang="en-US" dirty="0"/>
            <a:t>Direct Load Control</a:t>
          </a:r>
          <a:endParaRPr lang="en-PK" dirty="0"/>
        </a:p>
      </dgm:t>
    </dgm:pt>
    <dgm:pt modelId="{7222A17C-684D-4D9C-9DB2-2292070BD510}" type="parTrans" cxnId="{78E962A1-7772-4246-A78E-2AAA72B66071}">
      <dgm:prSet/>
      <dgm:spPr/>
      <dgm:t>
        <a:bodyPr/>
        <a:lstStyle/>
        <a:p>
          <a:endParaRPr lang="en-PK"/>
        </a:p>
      </dgm:t>
    </dgm:pt>
    <dgm:pt modelId="{74C171FE-8E6D-4090-84AE-47D19126B4F7}" type="sibTrans" cxnId="{78E962A1-7772-4246-A78E-2AAA72B66071}">
      <dgm:prSet/>
      <dgm:spPr/>
      <dgm:t>
        <a:bodyPr/>
        <a:lstStyle/>
        <a:p>
          <a:endParaRPr lang="en-PK"/>
        </a:p>
      </dgm:t>
    </dgm:pt>
    <dgm:pt modelId="{05FBACBE-37F5-4530-A80A-3DDD0C5EB9A6}" type="pres">
      <dgm:prSet presAssocID="{0D3B64E4-0487-4154-AE66-F86552E67D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6B2372-CF7C-46EA-8DE9-7F5A21DDE867}" type="pres">
      <dgm:prSet presAssocID="{041F3C38-164A-48F5-8D04-E5CBDC77BEE4}" presName="hierRoot1" presStyleCnt="0">
        <dgm:presLayoutVars>
          <dgm:hierBranch val="init"/>
        </dgm:presLayoutVars>
      </dgm:prSet>
      <dgm:spPr/>
    </dgm:pt>
    <dgm:pt modelId="{A3844F29-717A-42D8-B007-32BF49F0CDAE}" type="pres">
      <dgm:prSet presAssocID="{041F3C38-164A-48F5-8D04-E5CBDC77BEE4}" presName="rootComposite1" presStyleCnt="0"/>
      <dgm:spPr/>
    </dgm:pt>
    <dgm:pt modelId="{07EDC0B7-E2DF-4FE8-AC63-5F32B8060A1B}" type="pres">
      <dgm:prSet presAssocID="{041F3C38-164A-48F5-8D04-E5CBDC77BEE4}" presName="rootText1" presStyleLbl="node0" presStyleIdx="0" presStyleCnt="1">
        <dgm:presLayoutVars>
          <dgm:chPref val="3"/>
        </dgm:presLayoutVars>
      </dgm:prSet>
      <dgm:spPr/>
    </dgm:pt>
    <dgm:pt modelId="{8DE17859-4EAD-4F07-9020-1C085E63AB0A}" type="pres">
      <dgm:prSet presAssocID="{041F3C38-164A-48F5-8D04-E5CBDC77BEE4}" presName="rootConnector1" presStyleLbl="node1" presStyleIdx="0" presStyleCnt="0"/>
      <dgm:spPr/>
    </dgm:pt>
    <dgm:pt modelId="{A19DF513-3688-4AE7-98D0-CA6F51964ED8}" type="pres">
      <dgm:prSet presAssocID="{041F3C38-164A-48F5-8D04-E5CBDC77BEE4}" presName="hierChild2" presStyleCnt="0"/>
      <dgm:spPr/>
    </dgm:pt>
    <dgm:pt modelId="{DB518F78-2C19-4D7A-94BA-7B730B27C8FF}" type="pres">
      <dgm:prSet presAssocID="{9EF0F08D-AEDF-4304-8A9D-CF37BDB70E75}" presName="Name37" presStyleLbl="parChTrans1D2" presStyleIdx="0" presStyleCnt="2"/>
      <dgm:spPr/>
    </dgm:pt>
    <dgm:pt modelId="{9958E99F-7529-4661-8A9F-F30C25DCE631}" type="pres">
      <dgm:prSet presAssocID="{02281D74-4A3E-41C0-BC0D-D53FD5A30EDF}" presName="hierRoot2" presStyleCnt="0">
        <dgm:presLayoutVars>
          <dgm:hierBranch val="init"/>
        </dgm:presLayoutVars>
      </dgm:prSet>
      <dgm:spPr/>
    </dgm:pt>
    <dgm:pt modelId="{8D7E72F1-5E46-411C-A766-29BEDE7AF5C7}" type="pres">
      <dgm:prSet presAssocID="{02281D74-4A3E-41C0-BC0D-D53FD5A30EDF}" presName="rootComposite" presStyleCnt="0"/>
      <dgm:spPr/>
    </dgm:pt>
    <dgm:pt modelId="{4FBB9FFB-5CE4-47CC-A2C9-2B8369587C7A}" type="pres">
      <dgm:prSet presAssocID="{02281D74-4A3E-41C0-BC0D-D53FD5A30EDF}" presName="rootText" presStyleLbl="node2" presStyleIdx="0" presStyleCnt="2">
        <dgm:presLayoutVars>
          <dgm:chPref val="3"/>
        </dgm:presLayoutVars>
      </dgm:prSet>
      <dgm:spPr/>
    </dgm:pt>
    <dgm:pt modelId="{E6AB990A-DF92-432E-92EF-CC59E2E51B1C}" type="pres">
      <dgm:prSet presAssocID="{02281D74-4A3E-41C0-BC0D-D53FD5A30EDF}" presName="rootConnector" presStyleLbl="node2" presStyleIdx="0" presStyleCnt="2"/>
      <dgm:spPr/>
    </dgm:pt>
    <dgm:pt modelId="{0B4EBEF0-A76C-4A7A-905C-9AB8182C1113}" type="pres">
      <dgm:prSet presAssocID="{02281D74-4A3E-41C0-BC0D-D53FD5A30EDF}" presName="hierChild4" presStyleCnt="0"/>
      <dgm:spPr/>
    </dgm:pt>
    <dgm:pt modelId="{955CB14A-0CF4-405A-9E2B-52423DBA9252}" type="pres">
      <dgm:prSet presAssocID="{225CEA87-06E3-402C-95E1-21982E0E8091}" presName="Name37" presStyleLbl="parChTrans1D3" presStyleIdx="0" presStyleCnt="5"/>
      <dgm:spPr/>
    </dgm:pt>
    <dgm:pt modelId="{8AF092B5-DF8A-4F0B-93C7-CC45DD891E18}" type="pres">
      <dgm:prSet presAssocID="{DCA1CC93-E9F7-423A-BF86-84A2AD50A73A}" presName="hierRoot2" presStyleCnt="0">
        <dgm:presLayoutVars>
          <dgm:hierBranch val="init"/>
        </dgm:presLayoutVars>
      </dgm:prSet>
      <dgm:spPr/>
    </dgm:pt>
    <dgm:pt modelId="{512FD297-E74C-4CF4-BF7D-CDE77FECD9FB}" type="pres">
      <dgm:prSet presAssocID="{DCA1CC93-E9F7-423A-BF86-84A2AD50A73A}" presName="rootComposite" presStyleCnt="0"/>
      <dgm:spPr/>
    </dgm:pt>
    <dgm:pt modelId="{F9E894E3-B546-42BD-AF98-049A6AF1EDC5}" type="pres">
      <dgm:prSet presAssocID="{DCA1CC93-E9F7-423A-BF86-84A2AD50A73A}" presName="rootText" presStyleLbl="node3" presStyleIdx="0" presStyleCnt="5" custLinFactX="-34273" custLinFactNeighborX="-100000" custLinFactNeighborY="-17901">
        <dgm:presLayoutVars>
          <dgm:chPref val="3"/>
        </dgm:presLayoutVars>
      </dgm:prSet>
      <dgm:spPr/>
    </dgm:pt>
    <dgm:pt modelId="{6D28A7F7-6649-4E2C-B5C4-3A655E755710}" type="pres">
      <dgm:prSet presAssocID="{DCA1CC93-E9F7-423A-BF86-84A2AD50A73A}" presName="rootConnector" presStyleLbl="node3" presStyleIdx="0" presStyleCnt="5"/>
      <dgm:spPr/>
    </dgm:pt>
    <dgm:pt modelId="{F4D63166-C7C7-4A20-A621-A28DF48E04FB}" type="pres">
      <dgm:prSet presAssocID="{DCA1CC93-E9F7-423A-BF86-84A2AD50A73A}" presName="hierChild4" presStyleCnt="0"/>
      <dgm:spPr/>
    </dgm:pt>
    <dgm:pt modelId="{CA530D37-FEE5-4EE8-A5D3-F3BD9F8AF3F2}" type="pres">
      <dgm:prSet presAssocID="{DCA1CC93-E9F7-423A-BF86-84A2AD50A73A}" presName="hierChild5" presStyleCnt="0"/>
      <dgm:spPr/>
    </dgm:pt>
    <dgm:pt modelId="{253FB229-01B8-4DCB-926D-FD855E69DFB5}" type="pres">
      <dgm:prSet presAssocID="{8FB0A73C-C94D-4340-B370-D2F6FD114D23}" presName="Name37" presStyleLbl="parChTrans1D3" presStyleIdx="1" presStyleCnt="5"/>
      <dgm:spPr/>
    </dgm:pt>
    <dgm:pt modelId="{1087CD32-2E9C-4C27-A905-673F0B6943DC}" type="pres">
      <dgm:prSet presAssocID="{803DFA41-0473-441A-B66E-AD678AA376BB}" presName="hierRoot2" presStyleCnt="0">
        <dgm:presLayoutVars>
          <dgm:hierBranch val="init"/>
        </dgm:presLayoutVars>
      </dgm:prSet>
      <dgm:spPr/>
    </dgm:pt>
    <dgm:pt modelId="{F332B1D7-F9FB-4970-9D0D-9ED1AC6E9428}" type="pres">
      <dgm:prSet presAssocID="{803DFA41-0473-441A-B66E-AD678AA376BB}" presName="rootComposite" presStyleCnt="0"/>
      <dgm:spPr/>
    </dgm:pt>
    <dgm:pt modelId="{C91D84CB-1F8D-4746-8CF2-2D9FC0219114}" type="pres">
      <dgm:prSet presAssocID="{803DFA41-0473-441A-B66E-AD678AA376BB}" presName="rootText" presStyleLbl="node3" presStyleIdx="1" presStyleCnt="5" custLinFactX="-34273" custLinFactNeighborX="-100000" custLinFactNeighborY="-17901">
        <dgm:presLayoutVars>
          <dgm:chPref val="3"/>
        </dgm:presLayoutVars>
      </dgm:prSet>
      <dgm:spPr/>
    </dgm:pt>
    <dgm:pt modelId="{C8A3F945-A55E-484F-9C90-05C628EBB50D}" type="pres">
      <dgm:prSet presAssocID="{803DFA41-0473-441A-B66E-AD678AA376BB}" presName="rootConnector" presStyleLbl="node3" presStyleIdx="1" presStyleCnt="5"/>
      <dgm:spPr/>
    </dgm:pt>
    <dgm:pt modelId="{D4BB6D88-08E6-4FA4-9BE3-A90E3C740FEE}" type="pres">
      <dgm:prSet presAssocID="{803DFA41-0473-441A-B66E-AD678AA376BB}" presName="hierChild4" presStyleCnt="0"/>
      <dgm:spPr/>
    </dgm:pt>
    <dgm:pt modelId="{C30F5F2E-06A0-4AA2-8E46-9F177743DDD4}" type="pres">
      <dgm:prSet presAssocID="{803DFA41-0473-441A-B66E-AD678AA376BB}" presName="hierChild5" presStyleCnt="0"/>
      <dgm:spPr/>
    </dgm:pt>
    <dgm:pt modelId="{812DDE22-ED86-45C6-8719-C8306CA3B571}" type="pres">
      <dgm:prSet presAssocID="{00704AB5-19B2-4638-A66F-B27EC3C9F10A}" presName="Name37" presStyleLbl="parChTrans1D3" presStyleIdx="2" presStyleCnt="5"/>
      <dgm:spPr/>
    </dgm:pt>
    <dgm:pt modelId="{E651ACE2-1E38-4112-B1C0-092D4C3E3B59}" type="pres">
      <dgm:prSet presAssocID="{FD679C95-F28B-46A7-9A5B-868587D43621}" presName="hierRoot2" presStyleCnt="0">
        <dgm:presLayoutVars>
          <dgm:hierBranch val="init"/>
        </dgm:presLayoutVars>
      </dgm:prSet>
      <dgm:spPr/>
    </dgm:pt>
    <dgm:pt modelId="{D25E7746-7873-4FCE-B4B9-7740F8A40179}" type="pres">
      <dgm:prSet presAssocID="{FD679C95-F28B-46A7-9A5B-868587D43621}" presName="rootComposite" presStyleCnt="0"/>
      <dgm:spPr/>
    </dgm:pt>
    <dgm:pt modelId="{D07E6B76-18F4-47D6-8E64-094BCCA6D17D}" type="pres">
      <dgm:prSet presAssocID="{FD679C95-F28B-46A7-9A5B-868587D43621}" presName="rootText" presStyleLbl="node3" presStyleIdx="2" presStyleCnt="5" custLinFactX="-34273" custLinFactNeighborX="-100000" custLinFactNeighborY="-17901">
        <dgm:presLayoutVars>
          <dgm:chPref val="3"/>
        </dgm:presLayoutVars>
      </dgm:prSet>
      <dgm:spPr/>
    </dgm:pt>
    <dgm:pt modelId="{3D2CB214-2379-4481-A61D-E2331B7C85FE}" type="pres">
      <dgm:prSet presAssocID="{FD679C95-F28B-46A7-9A5B-868587D43621}" presName="rootConnector" presStyleLbl="node3" presStyleIdx="2" presStyleCnt="5"/>
      <dgm:spPr/>
    </dgm:pt>
    <dgm:pt modelId="{76D4EF73-7135-4BDE-8D87-1DDA9DB07C27}" type="pres">
      <dgm:prSet presAssocID="{FD679C95-F28B-46A7-9A5B-868587D43621}" presName="hierChild4" presStyleCnt="0"/>
      <dgm:spPr/>
    </dgm:pt>
    <dgm:pt modelId="{28F9150E-8427-4D93-8CEB-03823844EA8C}" type="pres">
      <dgm:prSet presAssocID="{FD679C95-F28B-46A7-9A5B-868587D43621}" presName="hierChild5" presStyleCnt="0"/>
      <dgm:spPr/>
    </dgm:pt>
    <dgm:pt modelId="{41F0D7A4-34FF-41E9-BDD9-700B3F47B1FA}" type="pres">
      <dgm:prSet presAssocID="{02281D74-4A3E-41C0-BC0D-D53FD5A30EDF}" presName="hierChild5" presStyleCnt="0"/>
      <dgm:spPr/>
    </dgm:pt>
    <dgm:pt modelId="{CB46C8D6-451A-45B3-A9D0-EDA21289F8BD}" type="pres">
      <dgm:prSet presAssocID="{AAC351B9-097B-44A9-87F5-5A01D169102B}" presName="Name37" presStyleLbl="parChTrans1D2" presStyleIdx="1" presStyleCnt="2"/>
      <dgm:spPr/>
    </dgm:pt>
    <dgm:pt modelId="{23EC34DA-83BE-4174-A8E2-B7141EFE59FE}" type="pres">
      <dgm:prSet presAssocID="{B1BC9364-A101-4EC1-A020-BCFFCAFC75E2}" presName="hierRoot2" presStyleCnt="0">
        <dgm:presLayoutVars>
          <dgm:hierBranch val="init"/>
        </dgm:presLayoutVars>
      </dgm:prSet>
      <dgm:spPr/>
    </dgm:pt>
    <dgm:pt modelId="{863D6E71-C602-4AC2-848E-62D4C275B1FD}" type="pres">
      <dgm:prSet presAssocID="{B1BC9364-A101-4EC1-A020-BCFFCAFC75E2}" presName="rootComposite" presStyleCnt="0"/>
      <dgm:spPr/>
    </dgm:pt>
    <dgm:pt modelId="{BC71B37D-8654-4C10-9E39-5BB8560FB1C8}" type="pres">
      <dgm:prSet presAssocID="{B1BC9364-A101-4EC1-A020-BCFFCAFC75E2}" presName="rootText" presStyleLbl="node2" presStyleIdx="1" presStyleCnt="2">
        <dgm:presLayoutVars>
          <dgm:chPref val="3"/>
        </dgm:presLayoutVars>
      </dgm:prSet>
      <dgm:spPr/>
    </dgm:pt>
    <dgm:pt modelId="{B3E1BEC7-4C69-4C26-92F2-EC3B117A6336}" type="pres">
      <dgm:prSet presAssocID="{B1BC9364-A101-4EC1-A020-BCFFCAFC75E2}" presName="rootConnector" presStyleLbl="node2" presStyleIdx="1" presStyleCnt="2"/>
      <dgm:spPr/>
    </dgm:pt>
    <dgm:pt modelId="{DA0001D4-1A4B-4465-AADA-3D4FCFA1A092}" type="pres">
      <dgm:prSet presAssocID="{B1BC9364-A101-4EC1-A020-BCFFCAFC75E2}" presName="hierChild4" presStyleCnt="0"/>
      <dgm:spPr/>
    </dgm:pt>
    <dgm:pt modelId="{F85DC108-0AF6-4CF6-BCB0-B2A73DDB4F33}" type="pres">
      <dgm:prSet presAssocID="{BD47DA5C-F407-4EFB-909F-53F28BE61ABC}" presName="Name37" presStyleLbl="parChTrans1D3" presStyleIdx="3" presStyleCnt="5"/>
      <dgm:spPr/>
    </dgm:pt>
    <dgm:pt modelId="{CDFE4CDD-EC48-4E34-8BF0-4795068BD3D8}" type="pres">
      <dgm:prSet presAssocID="{8D7CA975-31E4-4D1D-BFE3-2C6CBD14FF1D}" presName="hierRoot2" presStyleCnt="0">
        <dgm:presLayoutVars>
          <dgm:hierBranch val="init"/>
        </dgm:presLayoutVars>
      </dgm:prSet>
      <dgm:spPr/>
    </dgm:pt>
    <dgm:pt modelId="{661E59BD-CFB7-4B50-9EC1-0197BC21003C}" type="pres">
      <dgm:prSet presAssocID="{8D7CA975-31E4-4D1D-BFE3-2C6CBD14FF1D}" presName="rootComposite" presStyleCnt="0"/>
      <dgm:spPr/>
    </dgm:pt>
    <dgm:pt modelId="{9F5B66EF-6F65-44B8-9D15-E4253948BCF4}" type="pres">
      <dgm:prSet presAssocID="{8D7CA975-31E4-4D1D-BFE3-2C6CBD14FF1D}" presName="rootText" presStyleLbl="node3" presStyleIdx="3" presStyleCnt="5" custLinFactNeighborX="85939" custLinFactNeighborY="-16110">
        <dgm:presLayoutVars>
          <dgm:chPref val="3"/>
        </dgm:presLayoutVars>
      </dgm:prSet>
      <dgm:spPr/>
    </dgm:pt>
    <dgm:pt modelId="{FA3CC601-67F3-4A17-904F-5DE4C95C4397}" type="pres">
      <dgm:prSet presAssocID="{8D7CA975-31E4-4D1D-BFE3-2C6CBD14FF1D}" presName="rootConnector" presStyleLbl="node3" presStyleIdx="3" presStyleCnt="5"/>
      <dgm:spPr/>
    </dgm:pt>
    <dgm:pt modelId="{062FD740-59DE-41F8-B744-29075DA00D2B}" type="pres">
      <dgm:prSet presAssocID="{8D7CA975-31E4-4D1D-BFE3-2C6CBD14FF1D}" presName="hierChild4" presStyleCnt="0"/>
      <dgm:spPr/>
    </dgm:pt>
    <dgm:pt modelId="{ECEA4124-7C9E-470B-948F-562AA34CADE0}" type="pres">
      <dgm:prSet presAssocID="{8D7CA975-31E4-4D1D-BFE3-2C6CBD14FF1D}" presName="hierChild5" presStyleCnt="0"/>
      <dgm:spPr/>
    </dgm:pt>
    <dgm:pt modelId="{35B4A9E9-6DF2-4FD8-BF4F-E8D4D859D3BB}" type="pres">
      <dgm:prSet presAssocID="{7222A17C-684D-4D9C-9DB2-2292070BD510}" presName="Name37" presStyleLbl="parChTrans1D3" presStyleIdx="4" presStyleCnt="5"/>
      <dgm:spPr/>
    </dgm:pt>
    <dgm:pt modelId="{91F65A29-FF0A-43EA-A2A9-08BA461ED515}" type="pres">
      <dgm:prSet presAssocID="{25FF2A39-AD3D-4F48-8F30-680209D9820A}" presName="hierRoot2" presStyleCnt="0">
        <dgm:presLayoutVars>
          <dgm:hierBranch val="init"/>
        </dgm:presLayoutVars>
      </dgm:prSet>
      <dgm:spPr/>
    </dgm:pt>
    <dgm:pt modelId="{792DA0EE-2B64-40C6-BFAF-383FBFA9074C}" type="pres">
      <dgm:prSet presAssocID="{25FF2A39-AD3D-4F48-8F30-680209D9820A}" presName="rootComposite" presStyleCnt="0"/>
      <dgm:spPr/>
    </dgm:pt>
    <dgm:pt modelId="{0A02DBA0-821B-4ACA-83C5-AC3B22D3B7B5}" type="pres">
      <dgm:prSet presAssocID="{25FF2A39-AD3D-4F48-8F30-680209D9820A}" presName="rootText" presStyleLbl="node3" presStyleIdx="4" presStyleCnt="5" custLinFactNeighborX="85939" custLinFactNeighborY="-16110">
        <dgm:presLayoutVars>
          <dgm:chPref val="3"/>
        </dgm:presLayoutVars>
      </dgm:prSet>
      <dgm:spPr/>
    </dgm:pt>
    <dgm:pt modelId="{2F201BB4-E875-4F9E-9BA2-52ADDCF1AA0D}" type="pres">
      <dgm:prSet presAssocID="{25FF2A39-AD3D-4F48-8F30-680209D9820A}" presName="rootConnector" presStyleLbl="node3" presStyleIdx="4" presStyleCnt="5"/>
      <dgm:spPr/>
    </dgm:pt>
    <dgm:pt modelId="{2161983D-B8F9-4BA2-B073-7C92B6EFA703}" type="pres">
      <dgm:prSet presAssocID="{25FF2A39-AD3D-4F48-8F30-680209D9820A}" presName="hierChild4" presStyleCnt="0"/>
      <dgm:spPr/>
    </dgm:pt>
    <dgm:pt modelId="{965BB9E4-A2B9-4FEE-9509-9C51438113B0}" type="pres">
      <dgm:prSet presAssocID="{25FF2A39-AD3D-4F48-8F30-680209D9820A}" presName="hierChild5" presStyleCnt="0"/>
      <dgm:spPr/>
    </dgm:pt>
    <dgm:pt modelId="{86488A61-CBED-49EC-A207-5CD7735564BC}" type="pres">
      <dgm:prSet presAssocID="{B1BC9364-A101-4EC1-A020-BCFFCAFC75E2}" presName="hierChild5" presStyleCnt="0"/>
      <dgm:spPr/>
    </dgm:pt>
    <dgm:pt modelId="{1A63581A-25BF-4B29-B021-D44B5805D129}" type="pres">
      <dgm:prSet presAssocID="{041F3C38-164A-48F5-8D04-E5CBDC77BEE4}" presName="hierChild3" presStyleCnt="0"/>
      <dgm:spPr/>
    </dgm:pt>
  </dgm:ptLst>
  <dgm:cxnLst>
    <dgm:cxn modelId="{37AEB505-6FF6-4595-A5D3-12C539508518}" type="presOf" srcId="{FD679C95-F28B-46A7-9A5B-868587D43621}" destId="{3D2CB214-2379-4481-A61D-E2331B7C85FE}" srcOrd="1" destOrd="0" presId="urn:microsoft.com/office/officeart/2005/8/layout/orgChart1"/>
    <dgm:cxn modelId="{F2DCC208-3363-4E95-809C-5F6A8F8118CC}" type="presOf" srcId="{225CEA87-06E3-402C-95E1-21982E0E8091}" destId="{955CB14A-0CF4-405A-9E2B-52423DBA9252}" srcOrd="0" destOrd="0" presId="urn:microsoft.com/office/officeart/2005/8/layout/orgChart1"/>
    <dgm:cxn modelId="{32CAF80C-B8C9-4FDD-A06A-1F46D02AF7FB}" type="presOf" srcId="{00704AB5-19B2-4638-A66F-B27EC3C9F10A}" destId="{812DDE22-ED86-45C6-8719-C8306CA3B571}" srcOrd="0" destOrd="0" presId="urn:microsoft.com/office/officeart/2005/8/layout/orgChart1"/>
    <dgm:cxn modelId="{79FADC20-DB84-45AE-804B-03388377E3CD}" type="presOf" srcId="{803DFA41-0473-441A-B66E-AD678AA376BB}" destId="{C8A3F945-A55E-484F-9C90-05C628EBB50D}" srcOrd="1" destOrd="0" presId="urn:microsoft.com/office/officeart/2005/8/layout/orgChart1"/>
    <dgm:cxn modelId="{5DCDCA22-F58D-41EF-A05F-7F700E57AB97}" type="presOf" srcId="{8FB0A73C-C94D-4340-B370-D2F6FD114D23}" destId="{253FB229-01B8-4DCB-926D-FD855E69DFB5}" srcOrd="0" destOrd="0" presId="urn:microsoft.com/office/officeart/2005/8/layout/orgChart1"/>
    <dgm:cxn modelId="{557EE425-CE3B-4BE4-A8DC-4406B92A00FF}" srcId="{B1BC9364-A101-4EC1-A020-BCFFCAFC75E2}" destId="{8D7CA975-31E4-4D1D-BFE3-2C6CBD14FF1D}" srcOrd="0" destOrd="0" parTransId="{BD47DA5C-F407-4EFB-909F-53F28BE61ABC}" sibTransId="{7447BF8D-13EF-4681-A483-C642B2F83F68}"/>
    <dgm:cxn modelId="{5786BE2A-3AC7-492E-B97D-21FDCEBF4EFA}" type="presOf" srcId="{041F3C38-164A-48F5-8D04-E5CBDC77BEE4}" destId="{8DE17859-4EAD-4F07-9020-1C085E63AB0A}" srcOrd="1" destOrd="0" presId="urn:microsoft.com/office/officeart/2005/8/layout/orgChart1"/>
    <dgm:cxn modelId="{3450EA2F-DA00-43E3-8257-71E362AB864C}" type="presOf" srcId="{041F3C38-164A-48F5-8D04-E5CBDC77BEE4}" destId="{07EDC0B7-E2DF-4FE8-AC63-5F32B8060A1B}" srcOrd="0" destOrd="0" presId="urn:microsoft.com/office/officeart/2005/8/layout/orgChart1"/>
    <dgm:cxn modelId="{3D2B7732-2E2F-4551-9943-F0C2EE6CB4F9}" type="presOf" srcId="{AAC351B9-097B-44A9-87F5-5A01D169102B}" destId="{CB46C8D6-451A-45B3-A9D0-EDA21289F8BD}" srcOrd="0" destOrd="0" presId="urn:microsoft.com/office/officeart/2005/8/layout/orgChart1"/>
    <dgm:cxn modelId="{AE52D932-1312-48ED-B25B-FABE4E0FE706}" type="presOf" srcId="{FD679C95-F28B-46A7-9A5B-868587D43621}" destId="{D07E6B76-18F4-47D6-8E64-094BCCA6D17D}" srcOrd="0" destOrd="0" presId="urn:microsoft.com/office/officeart/2005/8/layout/orgChart1"/>
    <dgm:cxn modelId="{4C529334-CE42-4F0C-AC7A-A48385D4ED54}" type="presOf" srcId="{8D7CA975-31E4-4D1D-BFE3-2C6CBD14FF1D}" destId="{FA3CC601-67F3-4A17-904F-5DE4C95C4397}" srcOrd="1" destOrd="0" presId="urn:microsoft.com/office/officeart/2005/8/layout/orgChart1"/>
    <dgm:cxn modelId="{6FFBAA67-A535-4192-B1B6-61C42985EB1E}" type="presOf" srcId="{02281D74-4A3E-41C0-BC0D-D53FD5A30EDF}" destId="{4FBB9FFB-5CE4-47CC-A2C9-2B8369587C7A}" srcOrd="0" destOrd="0" presId="urn:microsoft.com/office/officeart/2005/8/layout/orgChart1"/>
    <dgm:cxn modelId="{C526C76C-D505-45E0-9243-6C45CC155289}" type="presOf" srcId="{9EF0F08D-AEDF-4304-8A9D-CF37BDB70E75}" destId="{DB518F78-2C19-4D7A-94BA-7B730B27C8FF}" srcOrd="0" destOrd="0" presId="urn:microsoft.com/office/officeart/2005/8/layout/orgChart1"/>
    <dgm:cxn modelId="{57D9C66F-4E08-4E29-B409-CFDACBD1F008}" srcId="{02281D74-4A3E-41C0-BC0D-D53FD5A30EDF}" destId="{803DFA41-0473-441A-B66E-AD678AA376BB}" srcOrd="1" destOrd="0" parTransId="{8FB0A73C-C94D-4340-B370-D2F6FD114D23}" sibTransId="{19A57491-832B-4A0F-92FD-603A2F967CBB}"/>
    <dgm:cxn modelId="{68F26F51-318F-4C26-9739-360BAD941028}" type="presOf" srcId="{0D3B64E4-0487-4154-AE66-F86552E67D52}" destId="{05FBACBE-37F5-4530-A80A-3DDD0C5EB9A6}" srcOrd="0" destOrd="0" presId="urn:microsoft.com/office/officeart/2005/8/layout/orgChart1"/>
    <dgm:cxn modelId="{E5324156-D416-4E94-9FB3-52F883020856}" type="presOf" srcId="{B1BC9364-A101-4EC1-A020-BCFFCAFC75E2}" destId="{B3E1BEC7-4C69-4C26-92F2-EC3B117A6336}" srcOrd="1" destOrd="0" presId="urn:microsoft.com/office/officeart/2005/8/layout/orgChart1"/>
    <dgm:cxn modelId="{92A4B677-EE3A-450D-BCAC-07CDE8228563}" type="presOf" srcId="{B1BC9364-A101-4EC1-A020-BCFFCAFC75E2}" destId="{BC71B37D-8654-4C10-9E39-5BB8560FB1C8}" srcOrd="0" destOrd="0" presId="urn:microsoft.com/office/officeart/2005/8/layout/orgChart1"/>
    <dgm:cxn modelId="{47691185-AFA0-454D-8B1E-D9ABAB30B53F}" type="presOf" srcId="{803DFA41-0473-441A-B66E-AD678AA376BB}" destId="{C91D84CB-1F8D-4746-8CF2-2D9FC0219114}" srcOrd="0" destOrd="0" presId="urn:microsoft.com/office/officeart/2005/8/layout/orgChart1"/>
    <dgm:cxn modelId="{AB3E0286-850F-4884-BCCD-B98F94EB6615}" srcId="{02281D74-4A3E-41C0-BC0D-D53FD5A30EDF}" destId="{DCA1CC93-E9F7-423A-BF86-84A2AD50A73A}" srcOrd="0" destOrd="0" parTransId="{225CEA87-06E3-402C-95E1-21982E0E8091}" sibTransId="{2CE225AA-3D93-4558-9CC5-FEEADAFA86FB}"/>
    <dgm:cxn modelId="{B224F589-5693-40F4-AAA0-8EEA1008A80F}" srcId="{0D3B64E4-0487-4154-AE66-F86552E67D52}" destId="{041F3C38-164A-48F5-8D04-E5CBDC77BEE4}" srcOrd="0" destOrd="0" parTransId="{763E58C5-F49C-47F1-BCD8-295FD91AB341}" sibTransId="{27F111F9-A480-4CAF-9DB6-B5FE7C853752}"/>
    <dgm:cxn modelId="{419CE68C-3EB9-4B82-94B9-5E4B24E0B9AB}" type="presOf" srcId="{7222A17C-684D-4D9C-9DB2-2292070BD510}" destId="{35B4A9E9-6DF2-4FD8-BF4F-E8D4D859D3BB}" srcOrd="0" destOrd="0" presId="urn:microsoft.com/office/officeart/2005/8/layout/orgChart1"/>
    <dgm:cxn modelId="{10ACF58D-D519-4E4F-8B72-7D33656D4199}" type="presOf" srcId="{DCA1CC93-E9F7-423A-BF86-84A2AD50A73A}" destId="{F9E894E3-B546-42BD-AF98-049A6AF1EDC5}" srcOrd="0" destOrd="0" presId="urn:microsoft.com/office/officeart/2005/8/layout/orgChart1"/>
    <dgm:cxn modelId="{78E962A1-7772-4246-A78E-2AAA72B66071}" srcId="{B1BC9364-A101-4EC1-A020-BCFFCAFC75E2}" destId="{25FF2A39-AD3D-4F48-8F30-680209D9820A}" srcOrd="1" destOrd="0" parTransId="{7222A17C-684D-4D9C-9DB2-2292070BD510}" sibTransId="{74C171FE-8E6D-4090-84AE-47D19126B4F7}"/>
    <dgm:cxn modelId="{2D0D39A5-8E44-443B-B637-55746AC6D5D0}" type="presOf" srcId="{25FF2A39-AD3D-4F48-8F30-680209D9820A}" destId="{0A02DBA0-821B-4ACA-83C5-AC3B22D3B7B5}" srcOrd="0" destOrd="0" presId="urn:microsoft.com/office/officeart/2005/8/layout/orgChart1"/>
    <dgm:cxn modelId="{F3FC49A6-1393-44FD-9D55-BC16441780A1}" type="presOf" srcId="{25FF2A39-AD3D-4F48-8F30-680209D9820A}" destId="{2F201BB4-E875-4F9E-9BA2-52ADDCF1AA0D}" srcOrd="1" destOrd="0" presId="urn:microsoft.com/office/officeart/2005/8/layout/orgChart1"/>
    <dgm:cxn modelId="{45E5A7B4-A784-42D9-BC7E-86B0ECF52948}" type="presOf" srcId="{8D7CA975-31E4-4D1D-BFE3-2C6CBD14FF1D}" destId="{9F5B66EF-6F65-44B8-9D15-E4253948BCF4}" srcOrd="0" destOrd="0" presId="urn:microsoft.com/office/officeart/2005/8/layout/orgChart1"/>
    <dgm:cxn modelId="{6DF590C0-EBA4-4AC8-80C0-0C25FB604E13}" srcId="{041F3C38-164A-48F5-8D04-E5CBDC77BEE4}" destId="{02281D74-4A3E-41C0-BC0D-D53FD5A30EDF}" srcOrd="0" destOrd="0" parTransId="{9EF0F08D-AEDF-4304-8A9D-CF37BDB70E75}" sibTransId="{55782734-3A53-46B4-AD6B-C05CEB1BC3F8}"/>
    <dgm:cxn modelId="{08466DEE-CAF7-4BF5-95B4-1A22786D7C65}" type="presOf" srcId="{BD47DA5C-F407-4EFB-909F-53F28BE61ABC}" destId="{F85DC108-0AF6-4CF6-BCB0-B2A73DDB4F33}" srcOrd="0" destOrd="0" presId="urn:microsoft.com/office/officeart/2005/8/layout/orgChart1"/>
    <dgm:cxn modelId="{4D5D13F2-2B80-4327-A97A-59B080EC58D4}" type="presOf" srcId="{02281D74-4A3E-41C0-BC0D-D53FD5A30EDF}" destId="{E6AB990A-DF92-432E-92EF-CC59E2E51B1C}" srcOrd="1" destOrd="0" presId="urn:microsoft.com/office/officeart/2005/8/layout/orgChart1"/>
    <dgm:cxn modelId="{BA9CA0F9-D54C-4E93-8FB0-78C471E13D5C}" type="presOf" srcId="{DCA1CC93-E9F7-423A-BF86-84A2AD50A73A}" destId="{6D28A7F7-6649-4E2C-B5C4-3A655E755710}" srcOrd="1" destOrd="0" presId="urn:microsoft.com/office/officeart/2005/8/layout/orgChart1"/>
    <dgm:cxn modelId="{0CB3B6FB-7494-4D43-8B76-937377D0C5F9}" srcId="{041F3C38-164A-48F5-8D04-E5CBDC77BEE4}" destId="{B1BC9364-A101-4EC1-A020-BCFFCAFC75E2}" srcOrd="1" destOrd="0" parTransId="{AAC351B9-097B-44A9-87F5-5A01D169102B}" sibTransId="{A1CCE9F9-D323-45E1-A0C3-865617EAA7D2}"/>
    <dgm:cxn modelId="{CB3683FE-F842-468F-8158-FDB3070D659B}" srcId="{02281D74-4A3E-41C0-BC0D-D53FD5A30EDF}" destId="{FD679C95-F28B-46A7-9A5B-868587D43621}" srcOrd="2" destOrd="0" parTransId="{00704AB5-19B2-4638-A66F-B27EC3C9F10A}" sibTransId="{1217834F-0682-4702-9CF2-4A1615B12189}"/>
    <dgm:cxn modelId="{4EC25046-B4EB-488F-BF66-2302B0C3CC09}" type="presParOf" srcId="{05FBACBE-37F5-4530-A80A-3DDD0C5EB9A6}" destId="{486B2372-CF7C-46EA-8DE9-7F5A21DDE867}" srcOrd="0" destOrd="0" presId="urn:microsoft.com/office/officeart/2005/8/layout/orgChart1"/>
    <dgm:cxn modelId="{28F5377E-EEA4-4BA8-BFFD-53D31204C371}" type="presParOf" srcId="{486B2372-CF7C-46EA-8DE9-7F5A21DDE867}" destId="{A3844F29-717A-42D8-B007-32BF49F0CDAE}" srcOrd="0" destOrd="0" presId="urn:microsoft.com/office/officeart/2005/8/layout/orgChart1"/>
    <dgm:cxn modelId="{6D7A4888-D078-4566-A930-5E3F6C4DFADC}" type="presParOf" srcId="{A3844F29-717A-42D8-B007-32BF49F0CDAE}" destId="{07EDC0B7-E2DF-4FE8-AC63-5F32B8060A1B}" srcOrd="0" destOrd="0" presId="urn:microsoft.com/office/officeart/2005/8/layout/orgChart1"/>
    <dgm:cxn modelId="{FAFA1FB6-0BE6-4545-93E1-79BCF641B7EF}" type="presParOf" srcId="{A3844F29-717A-42D8-B007-32BF49F0CDAE}" destId="{8DE17859-4EAD-4F07-9020-1C085E63AB0A}" srcOrd="1" destOrd="0" presId="urn:microsoft.com/office/officeart/2005/8/layout/orgChart1"/>
    <dgm:cxn modelId="{1EC9CCEF-BC58-4721-B527-BBD9D7202725}" type="presParOf" srcId="{486B2372-CF7C-46EA-8DE9-7F5A21DDE867}" destId="{A19DF513-3688-4AE7-98D0-CA6F51964ED8}" srcOrd="1" destOrd="0" presId="urn:microsoft.com/office/officeart/2005/8/layout/orgChart1"/>
    <dgm:cxn modelId="{4122FEDD-E456-4D68-8F8E-BB8E34B7C7AF}" type="presParOf" srcId="{A19DF513-3688-4AE7-98D0-CA6F51964ED8}" destId="{DB518F78-2C19-4D7A-94BA-7B730B27C8FF}" srcOrd="0" destOrd="0" presId="urn:microsoft.com/office/officeart/2005/8/layout/orgChart1"/>
    <dgm:cxn modelId="{CD8E5992-D98A-4027-9EF7-6A35CC2FC3FC}" type="presParOf" srcId="{A19DF513-3688-4AE7-98D0-CA6F51964ED8}" destId="{9958E99F-7529-4661-8A9F-F30C25DCE631}" srcOrd="1" destOrd="0" presId="urn:microsoft.com/office/officeart/2005/8/layout/orgChart1"/>
    <dgm:cxn modelId="{EA463FC1-A5F7-42AA-877E-C3EC0CDC00BE}" type="presParOf" srcId="{9958E99F-7529-4661-8A9F-F30C25DCE631}" destId="{8D7E72F1-5E46-411C-A766-29BEDE7AF5C7}" srcOrd="0" destOrd="0" presId="urn:microsoft.com/office/officeart/2005/8/layout/orgChart1"/>
    <dgm:cxn modelId="{6D49C62C-FE0F-47BD-ACFF-6C4DE468761B}" type="presParOf" srcId="{8D7E72F1-5E46-411C-A766-29BEDE7AF5C7}" destId="{4FBB9FFB-5CE4-47CC-A2C9-2B8369587C7A}" srcOrd="0" destOrd="0" presId="urn:microsoft.com/office/officeart/2005/8/layout/orgChart1"/>
    <dgm:cxn modelId="{42CED700-9890-4C56-B745-8199F381501F}" type="presParOf" srcId="{8D7E72F1-5E46-411C-A766-29BEDE7AF5C7}" destId="{E6AB990A-DF92-432E-92EF-CC59E2E51B1C}" srcOrd="1" destOrd="0" presId="urn:microsoft.com/office/officeart/2005/8/layout/orgChart1"/>
    <dgm:cxn modelId="{E47B3AE2-7C19-408A-B322-389856613662}" type="presParOf" srcId="{9958E99F-7529-4661-8A9F-F30C25DCE631}" destId="{0B4EBEF0-A76C-4A7A-905C-9AB8182C1113}" srcOrd="1" destOrd="0" presId="urn:microsoft.com/office/officeart/2005/8/layout/orgChart1"/>
    <dgm:cxn modelId="{7DE2B85A-772C-4CF7-B5F4-13EBFF7E0203}" type="presParOf" srcId="{0B4EBEF0-A76C-4A7A-905C-9AB8182C1113}" destId="{955CB14A-0CF4-405A-9E2B-52423DBA9252}" srcOrd="0" destOrd="0" presId="urn:microsoft.com/office/officeart/2005/8/layout/orgChart1"/>
    <dgm:cxn modelId="{5E35561B-5CBB-47BF-86C4-4585DBE84685}" type="presParOf" srcId="{0B4EBEF0-A76C-4A7A-905C-9AB8182C1113}" destId="{8AF092B5-DF8A-4F0B-93C7-CC45DD891E18}" srcOrd="1" destOrd="0" presId="urn:microsoft.com/office/officeart/2005/8/layout/orgChart1"/>
    <dgm:cxn modelId="{2B7CACA8-14F8-4D67-9B8A-77ACD4ED465C}" type="presParOf" srcId="{8AF092B5-DF8A-4F0B-93C7-CC45DD891E18}" destId="{512FD297-E74C-4CF4-BF7D-CDE77FECD9FB}" srcOrd="0" destOrd="0" presId="urn:microsoft.com/office/officeart/2005/8/layout/orgChart1"/>
    <dgm:cxn modelId="{9FFE365E-3895-433A-BAA8-7A60FDC672EC}" type="presParOf" srcId="{512FD297-E74C-4CF4-BF7D-CDE77FECD9FB}" destId="{F9E894E3-B546-42BD-AF98-049A6AF1EDC5}" srcOrd="0" destOrd="0" presId="urn:microsoft.com/office/officeart/2005/8/layout/orgChart1"/>
    <dgm:cxn modelId="{01C7BDEA-6332-44C9-B468-DD8B0CEEF201}" type="presParOf" srcId="{512FD297-E74C-4CF4-BF7D-CDE77FECD9FB}" destId="{6D28A7F7-6649-4E2C-B5C4-3A655E755710}" srcOrd="1" destOrd="0" presId="urn:microsoft.com/office/officeart/2005/8/layout/orgChart1"/>
    <dgm:cxn modelId="{BBB48BE6-70EC-4492-AE40-F64CFC011593}" type="presParOf" srcId="{8AF092B5-DF8A-4F0B-93C7-CC45DD891E18}" destId="{F4D63166-C7C7-4A20-A621-A28DF48E04FB}" srcOrd="1" destOrd="0" presId="urn:microsoft.com/office/officeart/2005/8/layout/orgChart1"/>
    <dgm:cxn modelId="{813887F1-1A3D-4B80-A0A4-E0ABD0B6A698}" type="presParOf" srcId="{8AF092B5-DF8A-4F0B-93C7-CC45DD891E18}" destId="{CA530D37-FEE5-4EE8-A5D3-F3BD9F8AF3F2}" srcOrd="2" destOrd="0" presId="urn:microsoft.com/office/officeart/2005/8/layout/orgChart1"/>
    <dgm:cxn modelId="{6B687A7E-2AFD-45C4-9AC2-239EFC3A23F4}" type="presParOf" srcId="{0B4EBEF0-A76C-4A7A-905C-9AB8182C1113}" destId="{253FB229-01B8-4DCB-926D-FD855E69DFB5}" srcOrd="2" destOrd="0" presId="urn:microsoft.com/office/officeart/2005/8/layout/orgChart1"/>
    <dgm:cxn modelId="{2116912E-8CF3-4ACF-B92D-A3A7C895CE1C}" type="presParOf" srcId="{0B4EBEF0-A76C-4A7A-905C-9AB8182C1113}" destId="{1087CD32-2E9C-4C27-A905-673F0B6943DC}" srcOrd="3" destOrd="0" presId="urn:microsoft.com/office/officeart/2005/8/layout/orgChart1"/>
    <dgm:cxn modelId="{BA0593E0-60C7-4C81-AB2B-726DCFEBD32E}" type="presParOf" srcId="{1087CD32-2E9C-4C27-A905-673F0B6943DC}" destId="{F332B1D7-F9FB-4970-9D0D-9ED1AC6E9428}" srcOrd="0" destOrd="0" presId="urn:microsoft.com/office/officeart/2005/8/layout/orgChart1"/>
    <dgm:cxn modelId="{AF6DD38F-E76F-4E69-AD08-7699C8569652}" type="presParOf" srcId="{F332B1D7-F9FB-4970-9D0D-9ED1AC6E9428}" destId="{C91D84CB-1F8D-4746-8CF2-2D9FC0219114}" srcOrd="0" destOrd="0" presId="urn:microsoft.com/office/officeart/2005/8/layout/orgChart1"/>
    <dgm:cxn modelId="{827C9D67-1F6E-4A3B-8B35-8D91D8A79727}" type="presParOf" srcId="{F332B1D7-F9FB-4970-9D0D-9ED1AC6E9428}" destId="{C8A3F945-A55E-484F-9C90-05C628EBB50D}" srcOrd="1" destOrd="0" presId="urn:microsoft.com/office/officeart/2005/8/layout/orgChart1"/>
    <dgm:cxn modelId="{E0FD92A1-442F-4597-8FB2-9315A0DA2B0E}" type="presParOf" srcId="{1087CD32-2E9C-4C27-A905-673F0B6943DC}" destId="{D4BB6D88-08E6-4FA4-9BE3-A90E3C740FEE}" srcOrd="1" destOrd="0" presId="urn:microsoft.com/office/officeart/2005/8/layout/orgChart1"/>
    <dgm:cxn modelId="{786CA862-5735-4FEA-8DD9-152C65AC4ED0}" type="presParOf" srcId="{1087CD32-2E9C-4C27-A905-673F0B6943DC}" destId="{C30F5F2E-06A0-4AA2-8E46-9F177743DDD4}" srcOrd="2" destOrd="0" presId="urn:microsoft.com/office/officeart/2005/8/layout/orgChart1"/>
    <dgm:cxn modelId="{6B413B70-44D5-45FC-90E1-FF57C74D9CBB}" type="presParOf" srcId="{0B4EBEF0-A76C-4A7A-905C-9AB8182C1113}" destId="{812DDE22-ED86-45C6-8719-C8306CA3B571}" srcOrd="4" destOrd="0" presId="urn:microsoft.com/office/officeart/2005/8/layout/orgChart1"/>
    <dgm:cxn modelId="{FCEDE54A-C5FF-4FB3-A98D-EBC1231EA57F}" type="presParOf" srcId="{0B4EBEF0-A76C-4A7A-905C-9AB8182C1113}" destId="{E651ACE2-1E38-4112-B1C0-092D4C3E3B59}" srcOrd="5" destOrd="0" presId="urn:microsoft.com/office/officeart/2005/8/layout/orgChart1"/>
    <dgm:cxn modelId="{4E3C7CF2-A946-4166-97B7-CF4E5EA20D04}" type="presParOf" srcId="{E651ACE2-1E38-4112-B1C0-092D4C3E3B59}" destId="{D25E7746-7873-4FCE-B4B9-7740F8A40179}" srcOrd="0" destOrd="0" presId="urn:microsoft.com/office/officeart/2005/8/layout/orgChart1"/>
    <dgm:cxn modelId="{F3D65945-86B6-47DF-BF6B-1FD86255CC43}" type="presParOf" srcId="{D25E7746-7873-4FCE-B4B9-7740F8A40179}" destId="{D07E6B76-18F4-47D6-8E64-094BCCA6D17D}" srcOrd="0" destOrd="0" presId="urn:microsoft.com/office/officeart/2005/8/layout/orgChart1"/>
    <dgm:cxn modelId="{0BC0FB51-DA30-4248-B256-B5312A57F0B0}" type="presParOf" srcId="{D25E7746-7873-4FCE-B4B9-7740F8A40179}" destId="{3D2CB214-2379-4481-A61D-E2331B7C85FE}" srcOrd="1" destOrd="0" presId="urn:microsoft.com/office/officeart/2005/8/layout/orgChart1"/>
    <dgm:cxn modelId="{4889626C-A43E-4CB4-B248-4CC55D63D3E0}" type="presParOf" srcId="{E651ACE2-1E38-4112-B1C0-092D4C3E3B59}" destId="{76D4EF73-7135-4BDE-8D87-1DDA9DB07C27}" srcOrd="1" destOrd="0" presId="urn:microsoft.com/office/officeart/2005/8/layout/orgChart1"/>
    <dgm:cxn modelId="{189F0ED2-7474-46C6-81F2-F2219F0904D8}" type="presParOf" srcId="{E651ACE2-1E38-4112-B1C0-092D4C3E3B59}" destId="{28F9150E-8427-4D93-8CEB-03823844EA8C}" srcOrd="2" destOrd="0" presId="urn:microsoft.com/office/officeart/2005/8/layout/orgChart1"/>
    <dgm:cxn modelId="{1AFBAB3A-1BA9-4B52-8A10-0E2915E83E0D}" type="presParOf" srcId="{9958E99F-7529-4661-8A9F-F30C25DCE631}" destId="{41F0D7A4-34FF-41E9-BDD9-700B3F47B1FA}" srcOrd="2" destOrd="0" presId="urn:microsoft.com/office/officeart/2005/8/layout/orgChart1"/>
    <dgm:cxn modelId="{1C7C3DE1-DE35-4DEC-ACA2-27DD68EE5A9C}" type="presParOf" srcId="{A19DF513-3688-4AE7-98D0-CA6F51964ED8}" destId="{CB46C8D6-451A-45B3-A9D0-EDA21289F8BD}" srcOrd="2" destOrd="0" presId="urn:microsoft.com/office/officeart/2005/8/layout/orgChart1"/>
    <dgm:cxn modelId="{E588D7C7-ECA4-47E8-A878-54FA0903C9FF}" type="presParOf" srcId="{A19DF513-3688-4AE7-98D0-CA6F51964ED8}" destId="{23EC34DA-83BE-4174-A8E2-B7141EFE59FE}" srcOrd="3" destOrd="0" presId="urn:microsoft.com/office/officeart/2005/8/layout/orgChart1"/>
    <dgm:cxn modelId="{9C9441B7-B412-48DE-9D5B-786C9347D2E0}" type="presParOf" srcId="{23EC34DA-83BE-4174-A8E2-B7141EFE59FE}" destId="{863D6E71-C602-4AC2-848E-62D4C275B1FD}" srcOrd="0" destOrd="0" presId="urn:microsoft.com/office/officeart/2005/8/layout/orgChart1"/>
    <dgm:cxn modelId="{9E3D3A76-0592-4D77-857A-F49F80E88E48}" type="presParOf" srcId="{863D6E71-C602-4AC2-848E-62D4C275B1FD}" destId="{BC71B37D-8654-4C10-9E39-5BB8560FB1C8}" srcOrd="0" destOrd="0" presId="urn:microsoft.com/office/officeart/2005/8/layout/orgChart1"/>
    <dgm:cxn modelId="{DA8E290E-EEF2-4C8F-B01D-BC46CF8BD406}" type="presParOf" srcId="{863D6E71-C602-4AC2-848E-62D4C275B1FD}" destId="{B3E1BEC7-4C69-4C26-92F2-EC3B117A6336}" srcOrd="1" destOrd="0" presId="urn:microsoft.com/office/officeart/2005/8/layout/orgChart1"/>
    <dgm:cxn modelId="{CB32AC94-89DE-4C62-96D8-970C83D680B0}" type="presParOf" srcId="{23EC34DA-83BE-4174-A8E2-B7141EFE59FE}" destId="{DA0001D4-1A4B-4465-AADA-3D4FCFA1A092}" srcOrd="1" destOrd="0" presId="urn:microsoft.com/office/officeart/2005/8/layout/orgChart1"/>
    <dgm:cxn modelId="{C54A4680-EEAD-44D4-85EC-887E30161263}" type="presParOf" srcId="{DA0001D4-1A4B-4465-AADA-3D4FCFA1A092}" destId="{F85DC108-0AF6-4CF6-BCB0-B2A73DDB4F33}" srcOrd="0" destOrd="0" presId="urn:microsoft.com/office/officeart/2005/8/layout/orgChart1"/>
    <dgm:cxn modelId="{F475941F-8CD6-4E1B-BC70-F5DA41D3C263}" type="presParOf" srcId="{DA0001D4-1A4B-4465-AADA-3D4FCFA1A092}" destId="{CDFE4CDD-EC48-4E34-8BF0-4795068BD3D8}" srcOrd="1" destOrd="0" presId="urn:microsoft.com/office/officeart/2005/8/layout/orgChart1"/>
    <dgm:cxn modelId="{62BB0081-B5D2-4C0D-A951-4AD73CA7AD1D}" type="presParOf" srcId="{CDFE4CDD-EC48-4E34-8BF0-4795068BD3D8}" destId="{661E59BD-CFB7-4B50-9EC1-0197BC21003C}" srcOrd="0" destOrd="0" presId="urn:microsoft.com/office/officeart/2005/8/layout/orgChart1"/>
    <dgm:cxn modelId="{AF83E72E-8F6E-4A57-8530-D5C3991FC745}" type="presParOf" srcId="{661E59BD-CFB7-4B50-9EC1-0197BC21003C}" destId="{9F5B66EF-6F65-44B8-9D15-E4253948BCF4}" srcOrd="0" destOrd="0" presId="urn:microsoft.com/office/officeart/2005/8/layout/orgChart1"/>
    <dgm:cxn modelId="{E44D2D6B-A3F6-4C00-94FE-F2394E8E00B7}" type="presParOf" srcId="{661E59BD-CFB7-4B50-9EC1-0197BC21003C}" destId="{FA3CC601-67F3-4A17-904F-5DE4C95C4397}" srcOrd="1" destOrd="0" presId="urn:microsoft.com/office/officeart/2005/8/layout/orgChart1"/>
    <dgm:cxn modelId="{4C9567F5-6656-44DD-95DF-AF14F3CB7B8F}" type="presParOf" srcId="{CDFE4CDD-EC48-4E34-8BF0-4795068BD3D8}" destId="{062FD740-59DE-41F8-B744-29075DA00D2B}" srcOrd="1" destOrd="0" presId="urn:microsoft.com/office/officeart/2005/8/layout/orgChart1"/>
    <dgm:cxn modelId="{92869302-4A13-4D9E-A6C4-1DB4C157215E}" type="presParOf" srcId="{CDFE4CDD-EC48-4E34-8BF0-4795068BD3D8}" destId="{ECEA4124-7C9E-470B-948F-562AA34CADE0}" srcOrd="2" destOrd="0" presId="urn:microsoft.com/office/officeart/2005/8/layout/orgChart1"/>
    <dgm:cxn modelId="{C72FEE02-D3CE-4D65-B569-00F9CACCFF8C}" type="presParOf" srcId="{DA0001D4-1A4B-4465-AADA-3D4FCFA1A092}" destId="{35B4A9E9-6DF2-4FD8-BF4F-E8D4D859D3BB}" srcOrd="2" destOrd="0" presId="urn:microsoft.com/office/officeart/2005/8/layout/orgChart1"/>
    <dgm:cxn modelId="{91E94508-D07B-41F4-B81A-FF3CAF626A4E}" type="presParOf" srcId="{DA0001D4-1A4B-4465-AADA-3D4FCFA1A092}" destId="{91F65A29-FF0A-43EA-A2A9-08BA461ED515}" srcOrd="3" destOrd="0" presId="urn:microsoft.com/office/officeart/2005/8/layout/orgChart1"/>
    <dgm:cxn modelId="{419E1CAA-886D-4A2C-87B9-BBCF852A012C}" type="presParOf" srcId="{91F65A29-FF0A-43EA-A2A9-08BA461ED515}" destId="{792DA0EE-2B64-40C6-BFAF-383FBFA9074C}" srcOrd="0" destOrd="0" presId="urn:microsoft.com/office/officeart/2005/8/layout/orgChart1"/>
    <dgm:cxn modelId="{AB80023E-DC16-430E-8847-E864D9F80D7B}" type="presParOf" srcId="{792DA0EE-2B64-40C6-BFAF-383FBFA9074C}" destId="{0A02DBA0-821B-4ACA-83C5-AC3B22D3B7B5}" srcOrd="0" destOrd="0" presId="urn:microsoft.com/office/officeart/2005/8/layout/orgChart1"/>
    <dgm:cxn modelId="{82963F04-7EFF-4D60-AC3D-781E65A6B72C}" type="presParOf" srcId="{792DA0EE-2B64-40C6-BFAF-383FBFA9074C}" destId="{2F201BB4-E875-4F9E-9BA2-52ADDCF1AA0D}" srcOrd="1" destOrd="0" presId="urn:microsoft.com/office/officeart/2005/8/layout/orgChart1"/>
    <dgm:cxn modelId="{5F621377-9CBB-4603-AC47-58F5ADE2C62E}" type="presParOf" srcId="{91F65A29-FF0A-43EA-A2A9-08BA461ED515}" destId="{2161983D-B8F9-4BA2-B073-7C92B6EFA703}" srcOrd="1" destOrd="0" presId="urn:microsoft.com/office/officeart/2005/8/layout/orgChart1"/>
    <dgm:cxn modelId="{B437561D-02B7-4697-B58E-EB9939CA3A83}" type="presParOf" srcId="{91F65A29-FF0A-43EA-A2A9-08BA461ED515}" destId="{965BB9E4-A2B9-4FEE-9509-9C51438113B0}" srcOrd="2" destOrd="0" presId="urn:microsoft.com/office/officeart/2005/8/layout/orgChart1"/>
    <dgm:cxn modelId="{17FC5FE8-14D8-4FCE-BE09-94E318463D4C}" type="presParOf" srcId="{23EC34DA-83BE-4174-A8E2-B7141EFE59FE}" destId="{86488A61-CBED-49EC-A207-5CD7735564BC}" srcOrd="2" destOrd="0" presId="urn:microsoft.com/office/officeart/2005/8/layout/orgChart1"/>
    <dgm:cxn modelId="{93BB57BB-ED24-4299-88A9-5D968B0B92DE}" type="presParOf" srcId="{486B2372-CF7C-46EA-8DE9-7F5A21DDE867}" destId="{1A63581A-25BF-4B29-B021-D44B5805D1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97801-969F-4747-934A-9E837A312DEF}">
      <dsp:nvSpPr>
        <dsp:cNvPr id="0" name=""/>
        <dsp:cNvSpPr/>
      </dsp:nvSpPr>
      <dsp:spPr>
        <a:xfrm rot="16200000">
          <a:off x="-1345904" y="1346897"/>
          <a:ext cx="5275517" cy="2581722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 "/>
            </a:rPr>
            <a:t>Thermal Limit</a:t>
          </a:r>
          <a:endParaRPr lang="en-PK" sz="2400" b="1" kern="1200" dirty="0">
            <a:latin typeface="Calibri "/>
          </a:endParaRPr>
        </a:p>
      </dsp:txBody>
      <dsp:txXfrm rot="5400000">
        <a:off x="993" y="1055103"/>
        <a:ext cx="2581722" cy="3165311"/>
      </dsp:txXfrm>
    </dsp:sp>
    <dsp:sp modelId="{7991F107-F569-46A9-8038-32780BD5A4DD}">
      <dsp:nvSpPr>
        <dsp:cNvPr id="0" name=""/>
        <dsp:cNvSpPr/>
      </dsp:nvSpPr>
      <dsp:spPr>
        <a:xfrm rot="16200000">
          <a:off x="1429447" y="1346897"/>
          <a:ext cx="5275517" cy="2581722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 "/>
            </a:rPr>
            <a:t>Voltage Stability  Limit</a:t>
          </a:r>
          <a:endParaRPr lang="en-PK" sz="2400" b="1" kern="1200" dirty="0">
            <a:latin typeface="Calibri "/>
          </a:endParaRPr>
        </a:p>
      </dsp:txBody>
      <dsp:txXfrm rot="5400000">
        <a:off x="2776344" y="1055103"/>
        <a:ext cx="2581722" cy="3165311"/>
      </dsp:txXfrm>
    </dsp:sp>
    <dsp:sp modelId="{A2615AA9-2929-4B84-8F1F-169468769215}">
      <dsp:nvSpPr>
        <dsp:cNvPr id="0" name=""/>
        <dsp:cNvSpPr/>
      </dsp:nvSpPr>
      <dsp:spPr>
        <a:xfrm rot="16200000">
          <a:off x="4204798" y="1346897"/>
          <a:ext cx="5275517" cy="2581722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 "/>
            </a:rPr>
            <a:t>Angle Stability Limit</a:t>
          </a:r>
          <a:endParaRPr lang="en-PK" sz="2400" b="1" kern="1200" dirty="0">
            <a:latin typeface="Calibri "/>
          </a:endParaRPr>
        </a:p>
      </dsp:txBody>
      <dsp:txXfrm rot="5400000">
        <a:off x="5551695" y="1055103"/>
        <a:ext cx="2581722" cy="3165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3291C-40DB-4D25-BEDD-B326A2779AF0}">
      <dsp:nvSpPr>
        <dsp:cNvPr id="0" name=""/>
        <dsp:cNvSpPr/>
      </dsp:nvSpPr>
      <dsp:spPr>
        <a:xfrm>
          <a:off x="3614092" y="1928039"/>
          <a:ext cx="2414133" cy="1533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762"/>
              </a:lnTo>
              <a:lnTo>
                <a:pt x="2414133" y="766762"/>
              </a:lnTo>
              <a:lnTo>
                <a:pt x="2414133" y="1533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2E7E0-9761-499B-961F-1FAB8A8AB290}">
      <dsp:nvSpPr>
        <dsp:cNvPr id="0" name=""/>
        <dsp:cNvSpPr/>
      </dsp:nvSpPr>
      <dsp:spPr>
        <a:xfrm>
          <a:off x="1647370" y="1928039"/>
          <a:ext cx="1966722" cy="1533524"/>
        </a:xfrm>
        <a:custGeom>
          <a:avLst/>
          <a:gdLst/>
          <a:ahLst/>
          <a:cxnLst/>
          <a:rect l="0" t="0" r="0" b="0"/>
          <a:pathLst>
            <a:path>
              <a:moveTo>
                <a:pt x="1966722" y="0"/>
              </a:moveTo>
              <a:lnTo>
                <a:pt x="1966722" y="766762"/>
              </a:lnTo>
              <a:lnTo>
                <a:pt x="0" y="766762"/>
              </a:lnTo>
              <a:lnTo>
                <a:pt x="0" y="1533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96F3A-C904-4FD4-B992-FD645E71A3E3}">
      <dsp:nvSpPr>
        <dsp:cNvPr id="0" name=""/>
        <dsp:cNvSpPr/>
      </dsp:nvSpPr>
      <dsp:spPr>
        <a:xfrm>
          <a:off x="1966722" y="803417"/>
          <a:ext cx="3294741" cy="1124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Demand Control</a:t>
          </a:r>
          <a:endParaRPr lang="en-PK" sz="2600" kern="1200" dirty="0"/>
        </a:p>
      </dsp:txBody>
      <dsp:txXfrm>
        <a:off x="1966722" y="803417"/>
        <a:ext cx="3294741" cy="1124621"/>
      </dsp:txXfrm>
    </dsp:sp>
    <dsp:sp modelId="{BB7663CC-544C-4166-BBF1-D0A59D101625}">
      <dsp:nvSpPr>
        <dsp:cNvPr id="0" name=""/>
        <dsp:cNvSpPr/>
      </dsp:nvSpPr>
      <dsp:spPr>
        <a:xfrm>
          <a:off x="0" y="3461564"/>
          <a:ext cx="3294741" cy="1124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Demand Response</a:t>
          </a:r>
          <a:endParaRPr lang="en-PK" sz="2600" kern="1200" dirty="0"/>
        </a:p>
      </dsp:txBody>
      <dsp:txXfrm>
        <a:off x="0" y="3461564"/>
        <a:ext cx="3294741" cy="1124621"/>
      </dsp:txXfrm>
    </dsp:sp>
    <dsp:sp modelId="{42EFDF62-F557-4DF0-B9A6-B6C9D6E45180}">
      <dsp:nvSpPr>
        <dsp:cNvPr id="0" name=""/>
        <dsp:cNvSpPr/>
      </dsp:nvSpPr>
      <dsp:spPr>
        <a:xfrm>
          <a:off x="4380855" y="3461564"/>
          <a:ext cx="3294741" cy="1124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Energy Efficiency</a:t>
          </a:r>
          <a:endParaRPr lang="en-PK" sz="2600" kern="1200" dirty="0"/>
        </a:p>
      </dsp:txBody>
      <dsp:txXfrm>
        <a:off x="4380855" y="3461564"/>
        <a:ext cx="3294741" cy="1124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4A9E9-6DF2-4FD8-BF4F-E8D4D859D3BB}">
      <dsp:nvSpPr>
        <dsp:cNvPr id="0" name=""/>
        <dsp:cNvSpPr/>
      </dsp:nvSpPr>
      <dsp:spPr>
        <a:xfrm>
          <a:off x="4222734" y="1963524"/>
          <a:ext cx="1636547" cy="1766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6350"/>
              </a:lnTo>
              <a:lnTo>
                <a:pt x="1636547" y="17663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DC108-0AF6-4CF6-BCB0-B2A73DDB4F33}">
      <dsp:nvSpPr>
        <dsp:cNvPr id="0" name=""/>
        <dsp:cNvSpPr/>
      </dsp:nvSpPr>
      <dsp:spPr>
        <a:xfrm>
          <a:off x="4222734" y="1963524"/>
          <a:ext cx="1636547" cy="61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210"/>
              </a:lnTo>
              <a:lnTo>
                <a:pt x="1636547" y="6152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6C8D6-451A-45B3-A9D0-EDA21289F8BD}">
      <dsp:nvSpPr>
        <dsp:cNvPr id="0" name=""/>
        <dsp:cNvSpPr/>
      </dsp:nvSpPr>
      <dsp:spPr>
        <a:xfrm>
          <a:off x="3890363" y="812385"/>
          <a:ext cx="980900" cy="340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38"/>
              </a:lnTo>
              <a:lnTo>
                <a:pt x="980900" y="170238"/>
              </a:lnTo>
              <a:lnTo>
                <a:pt x="980900" y="3404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DDE22-ED86-45C6-8719-C8306CA3B571}">
      <dsp:nvSpPr>
        <dsp:cNvPr id="0" name=""/>
        <dsp:cNvSpPr/>
      </dsp:nvSpPr>
      <dsp:spPr>
        <a:xfrm>
          <a:off x="1948456" y="1963524"/>
          <a:ext cx="312477" cy="2902970"/>
        </a:xfrm>
        <a:custGeom>
          <a:avLst/>
          <a:gdLst/>
          <a:ahLst/>
          <a:cxnLst/>
          <a:rect l="0" t="0" r="0" b="0"/>
          <a:pathLst>
            <a:path>
              <a:moveTo>
                <a:pt x="312477" y="0"/>
              </a:moveTo>
              <a:lnTo>
                <a:pt x="312477" y="2902970"/>
              </a:lnTo>
              <a:lnTo>
                <a:pt x="0" y="29029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FB229-01B8-4DCB-926D-FD855E69DFB5}">
      <dsp:nvSpPr>
        <dsp:cNvPr id="0" name=""/>
        <dsp:cNvSpPr/>
      </dsp:nvSpPr>
      <dsp:spPr>
        <a:xfrm>
          <a:off x="1948456" y="1963524"/>
          <a:ext cx="312477" cy="1751831"/>
        </a:xfrm>
        <a:custGeom>
          <a:avLst/>
          <a:gdLst/>
          <a:ahLst/>
          <a:cxnLst/>
          <a:rect l="0" t="0" r="0" b="0"/>
          <a:pathLst>
            <a:path>
              <a:moveTo>
                <a:pt x="312477" y="0"/>
              </a:moveTo>
              <a:lnTo>
                <a:pt x="312477" y="1751831"/>
              </a:lnTo>
              <a:lnTo>
                <a:pt x="0" y="17518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CB14A-0CF4-405A-9E2B-52423DBA9252}">
      <dsp:nvSpPr>
        <dsp:cNvPr id="0" name=""/>
        <dsp:cNvSpPr/>
      </dsp:nvSpPr>
      <dsp:spPr>
        <a:xfrm>
          <a:off x="1948456" y="1963524"/>
          <a:ext cx="312477" cy="600692"/>
        </a:xfrm>
        <a:custGeom>
          <a:avLst/>
          <a:gdLst/>
          <a:ahLst/>
          <a:cxnLst/>
          <a:rect l="0" t="0" r="0" b="0"/>
          <a:pathLst>
            <a:path>
              <a:moveTo>
                <a:pt x="312477" y="0"/>
              </a:moveTo>
              <a:lnTo>
                <a:pt x="312477" y="600692"/>
              </a:lnTo>
              <a:lnTo>
                <a:pt x="0" y="6006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18F78-2C19-4D7A-94BA-7B730B27C8FF}">
      <dsp:nvSpPr>
        <dsp:cNvPr id="0" name=""/>
        <dsp:cNvSpPr/>
      </dsp:nvSpPr>
      <dsp:spPr>
        <a:xfrm>
          <a:off x="2909462" y="812385"/>
          <a:ext cx="980900" cy="340477"/>
        </a:xfrm>
        <a:custGeom>
          <a:avLst/>
          <a:gdLst/>
          <a:ahLst/>
          <a:cxnLst/>
          <a:rect l="0" t="0" r="0" b="0"/>
          <a:pathLst>
            <a:path>
              <a:moveTo>
                <a:pt x="980900" y="0"/>
              </a:moveTo>
              <a:lnTo>
                <a:pt x="980900" y="170238"/>
              </a:lnTo>
              <a:lnTo>
                <a:pt x="0" y="170238"/>
              </a:lnTo>
              <a:lnTo>
                <a:pt x="0" y="3404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DC0B7-E2DF-4FE8-AC63-5F32B8060A1B}">
      <dsp:nvSpPr>
        <dsp:cNvPr id="0" name=""/>
        <dsp:cNvSpPr/>
      </dsp:nvSpPr>
      <dsp:spPr>
        <a:xfrm>
          <a:off x="3079701" y="1724"/>
          <a:ext cx="1621322" cy="810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Demand Control Methods</a:t>
          </a:r>
          <a:endParaRPr lang="en-PK" sz="1900" kern="1200" dirty="0"/>
        </a:p>
      </dsp:txBody>
      <dsp:txXfrm>
        <a:off x="3079701" y="1724"/>
        <a:ext cx="1621322" cy="810661"/>
      </dsp:txXfrm>
    </dsp:sp>
    <dsp:sp modelId="{4FBB9FFB-5CE4-47CC-A2C9-2B8369587C7A}">
      <dsp:nvSpPr>
        <dsp:cNvPr id="0" name=""/>
        <dsp:cNvSpPr/>
      </dsp:nvSpPr>
      <dsp:spPr>
        <a:xfrm>
          <a:off x="2098801" y="1152863"/>
          <a:ext cx="1621322" cy="810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Price Based Methods</a:t>
          </a:r>
          <a:endParaRPr lang="en-PK" sz="1900" kern="1200" dirty="0"/>
        </a:p>
      </dsp:txBody>
      <dsp:txXfrm>
        <a:off x="2098801" y="1152863"/>
        <a:ext cx="1621322" cy="810661"/>
      </dsp:txXfrm>
    </dsp:sp>
    <dsp:sp modelId="{F9E894E3-B546-42BD-AF98-049A6AF1EDC5}">
      <dsp:nvSpPr>
        <dsp:cNvPr id="0" name=""/>
        <dsp:cNvSpPr/>
      </dsp:nvSpPr>
      <dsp:spPr>
        <a:xfrm>
          <a:off x="327133" y="2158886"/>
          <a:ext cx="1621322" cy="810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Time of Use</a:t>
          </a:r>
          <a:endParaRPr lang="en-PK" sz="1900" kern="1200" dirty="0"/>
        </a:p>
      </dsp:txBody>
      <dsp:txXfrm>
        <a:off x="327133" y="2158886"/>
        <a:ext cx="1621322" cy="810661"/>
      </dsp:txXfrm>
    </dsp:sp>
    <dsp:sp modelId="{C91D84CB-1F8D-4746-8CF2-2D9FC0219114}">
      <dsp:nvSpPr>
        <dsp:cNvPr id="0" name=""/>
        <dsp:cNvSpPr/>
      </dsp:nvSpPr>
      <dsp:spPr>
        <a:xfrm>
          <a:off x="327133" y="3310025"/>
          <a:ext cx="1621322" cy="810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Real Time Pricing</a:t>
          </a:r>
          <a:endParaRPr lang="en-PK" sz="1900" kern="1200" dirty="0"/>
        </a:p>
      </dsp:txBody>
      <dsp:txXfrm>
        <a:off x="327133" y="3310025"/>
        <a:ext cx="1621322" cy="810661"/>
      </dsp:txXfrm>
    </dsp:sp>
    <dsp:sp modelId="{D07E6B76-18F4-47D6-8E64-094BCCA6D17D}">
      <dsp:nvSpPr>
        <dsp:cNvPr id="0" name=""/>
        <dsp:cNvSpPr/>
      </dsp:nvSpPr>
      <dsp:spPr>
        <a:xfrm>
          <a:off x="327133" y="4461164"/>
          <a:ext cx="1621322" cy="810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Critical Peak Pricing</a:t>
          </a:r>
          <a:endParaRPr lang="en-PK" sz="1900" kern="1200" dirty="0"/>
        </a:p>
      </dsp:txBody>
      <dsp:txXfrm>
        <a:off x="327133" y="4461164"/>
        <a:ext cx="1621322" cy="810661"/>
      </dsp:txXfrm>
    </dsp:sp>
    <dsp:sp modelId="{BC71B37D-8654-4C10-9E39-5BB8560FB1C8}">
      <dsp:nvSpPr>
        <dsp:cNvPr id="0" name=""/>
        <dsp:cNvSpPr/>
      </dsp:nvSpPr>
      <dsp:spPr>
        <a:xfrm>
          <a:off x="4060602" y="1152863"/>
          <a:ext cx="1621322" cy="810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Incentive Based Methods</a:t>
          </a:r>
          <a:endParaRPr lang="en-PK" sz="1900" kern="1200" dirty="0"/>
        </a:p>
      </dsp:txBody>
      <dsp:txXfrm>
        <a:off x="4060602" y="1152863"/>
        <a:ext cx="1621322" cy="810661"/>
      </dsp:txXfrm>
    </dsp:sp>
    <dsp:sp modelId="{9F5B66EF-6F65-44B8-9D15-E4253948BCF4}">
      <dsp:nvSpPr>
        <dsp:cNvPr id="0" name=""/>
        <dsp:cNvSpPr/>
      </dsp:nvSpPr>
      <dsp:spPr>
        <a:xfrm>
          <a:off x="5859281" y="2173405"/>
          <a:ext cx="1621322" cy="810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Interruptible /Curtailable Service</a:t>
          </a:r>
          <a:endParaRPr lang="en-PK" sz="1900" kern="1200" dirty="0"/>
        </a:p>
      </dsp:txBody>
      <dsp:txXfrm>
        <a:off x="5859281" y="2173405"/>
        <a:ext cx="1621322" cy="810661"/>
      </dsp:txXfrm>
    </dsp:sp>
    <dsp:sp modelId="{0A02DBA0-821B-4ACA-83C5-AC3B22D3B7B5}">
      <dsp:nvSpPr>
        <dsp:cNvPr id="0" name=""/>
        <dsp:cNvSpPr/>
      </dsp:nvSpPr>
      <dsp:spPr>
        <a:xfrm>
          <a:off x="5859281" y="3324544"/>
          <a:ext cx="1621322" cy="810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Direct Load Control</a:t>
          </a:r>
          <a:endParaRPr lang="en-PK" sz="1900" kern="1200" dirty="0"/>
        </a:p>
      </dsp:txBody>
      <dsp:txXfrm>
        <a:off x="5859281" y="3324544"/>
        <a:ext cx="1621322" cy="810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E4E00-2BB7-4F3A-B29F-B15E27CD9F2B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649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73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5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006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742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54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188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861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179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776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6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E4E00-2BB7-4F3A-B29F-B15E27CD9F2B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038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857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011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082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07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250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03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551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51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643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02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9289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583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155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4316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4812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539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45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902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8044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7966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2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E25EF-564A-4662-8AD2-32742DA4A9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685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6475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8968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974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081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055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640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8552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6262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5325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411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E4E00-2BB7-4F3A-B29F-B15E27CD9F2B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6288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2822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90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9992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1886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471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079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6360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748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8933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320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4446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7702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440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9751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3580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9056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82588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32622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1846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5065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E4E00-2BB7-4F3A-B29F-B15E27CD9F2B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50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52674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16154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0905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04352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000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996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8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D283E2-312F-41C5-9422-DB6C85B4455D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AAC7CE-37C6-4882-8A2F-D617C7403A00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D26266-8DF8-4F9E-8108-90547D7F6DB4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F633FE-376E-404F-91E4-88544776309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00AA72A-9E73-4E92-9A24-FC8789F6DFA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BD5C51-A833-433E-BB70-71DFE09A603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38E9B8E-66AA-4D07-8C4F-4CA5F018252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BC8E66A-1394-4D3C-B2E0-334A1F599DA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4802E1-A5FC-45E8-8180-8E940D832B5F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825B71-4111-4DEB-8EF4-3C86689A682C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A80384-9207-4A80-9B70-A1F7CDE8F6C3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416A75-B8CF-4929-BC37-2BBFEDC80AA1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01AED590-6033-41B9-B612-A655FC2D2471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4BA74944-B383-469B-9810-16FAA47361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73844864-235F-4E14-9FBA-EB17CB8C013A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A0C7D66C-8C6F-4B9E-8DC1-072BF2073C6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764ECC13-9256-4F74-B289-1001D8F2747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id="{808E2BAA-465D-4C79-8B44-51C252EE8A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2402E4F7-C37D-4790-B616-737E2810F7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:a16="http://schemas.microsoft.com/office/drawing/2014/main" id="{76D07C3D-86F4-43C7-B719-BBBFD744E10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1B67B68D-FEC5-42A8-B837-0016014A5CE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6F402C5-963E-430D-8D32-CCEA9657B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:a16="http://schemas.microsoft.com/office/drawing/2014/main" id="{E58C46AB-72B0-452F-8968-7F13D6C69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E252F-2F95-498B-9748-639B6E78575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0EF3A-BE58-433D-9D14-B9221C51EC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162B-747F-C845-BBB9-B1F5346D5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DC198-5B49-5244-BA9D-344379C5A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5FD52-E12F-FE4E-9328-B420642C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A435-9911-4B4D-A3B0-CAA6360FC0F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DED35-8844-DC43-873D-7DA1FDD0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F80B0-B8BF-0F49-827E-33DB1CD6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D7E-7F71-5A44-B26F-1205B4A7C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6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709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44493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281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162B-747F-C845-BBB9-B1F5346D5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DC198-5B49-5244-BA9D-344379C5A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5FD52-E12F-FE4E-9328-B420642C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7A435-9911-4B4D-A3B0-CAA6360FC0F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DED35-8844-DC43-873D-7DA1FDD0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F80B0-B8BF-0F49-827E-33DB1CD6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0DD7E-7F71-5A44-B26F-1205B4A7C38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789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73" b="0" i="0">
                <a:solidFill>
                  <a:srgbClr val="641D3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93" b="0" i="0">
                <a:solidFill>
                  <a:srgbClr val="6C6362"/>
                </a:solidFill>
                <a:latin typeface="Trebuchet MS"/>
                <a:cs typeface="Trebuchet MS"/>
              </a:defRPr>
            </a:lvl1pPr>
          </a:lstStyle>
          <a:p>
            <a:pPr marL="16788" marR="0" lvl="0" indent="0" algn="l" defTabSz="914400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K" sz="793" b="0" i="0" u="none" strike="noStrike" kern="1200" cap="none" spc="-59" normalizeH="0" baseline="0" noProof="0">
                <a:ln>
                  <a:noFill/>
                </a:ln>
                <a:solidFill>
                  <a:srgbClr val="6C6362"/>
                </a:solidFill>
                <a:effectLst/>
                <a:uLnTx/>
                <a:uFillTx/>
                <a:latin typeface="Trebuchet MS"/>
              </a:rPr>
              <a:t>8/21/2023</a:t>
            </a:r>
            <a:endParaRPr kumimoji="0" lang="en-PK" sz="793" b="0" i="0" u="none" strike="noStrike" kern="1200" cap="none" spc="-59" normalizeH="0" baseline="0" noProof="0" dirty="0">
              <a:ln>
                <a:noFill/>
              </a:ln>
              <a:solidFill>
                <a:srgbClr val="6C6362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93" b="0" i="0">
                <a:solidFill>
                  <a:srgbClr val="6C6362"/>
                </a:solidFill>
                <a:latin typeface="Trebuchet MS"/>
                <a:cs typeface="Trebuchet MS"/>
              </a:defRPr>
            </a:lvl1pPr>
          </a:lstStyle>
          <a:p>
            <a:pPr marL="100729" marR="0" lvl="0" indent="0" algn="l" defTabSz="914400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PK" sz="793" b="0" i="0" u="none" strike="noStrike" kern="1200" cap="none" spc="-20" normalizeH="0" baseline="0" noProof="0" smtClean="0">
                <a:ln>
                  <a:noFill/>
                </a:ln>
                <a:solidFill>
                  <a:srgbClr val="6C6362"/>
                </a:solidFill>
                <a:effectLst/>
                <a:uLnTx/>
                <a:uFillTx/>
                <a:latin typeface="Trebuchet MS"/>
              </a:rPr>
              <a:pPr marL="10072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793" b="0" i="0" u="none" strike="noStrike" kern="1200" cap="none" spc="-20" normalizeH="0" baseline="0" noProof="0" dirty="0">
              <a:ln>
                <a:noFill/>
              </a:ln>
              <a:solidFill>
                <a:srgbClr val="6C6362"/>
              </a:solidFill>
              <a:effectLst/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6145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162B-747F-C845-BBB9-B1F5346D5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DC198-5B49-5244-BA9D-344379C5A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5FD52-E12F-FE4E-9328-B420642C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7A435-9911-4B4D-A3B0-CAA6360FC0F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DED35-8844-DC43-873D-7DA1FDD0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F80B0-B8BF-0F49-827E-33DB1CD6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0DD7E-7F71-5A44-B26F-1205B4A7C38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17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544BECF-4CB4-B6A1-7A6A-083E4DC52F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4020" y="1762429"/>
            <a:ext cx="1554480" cy="1554480"/>
          </a:xfrm>
          <a:custGeom>
            <a:avLst/>
            <a:gdLst>
              <a:gd name="connsiteX0" fmla="*/ 777240 w 1554480"/>
              <a:gd name="connsiteY0" fmla="*/ 0 h 1554480"/>
              <a:gd name="connsiteX1" fmla="*/ 1554480 w 1554480"/>
              <a:gd name="connsiteY1" fmla="*/ 777240 h 1554480"/>
              <a:gd name="connsiteX2" fmla="*/ 777240 w 1554480"/>
              <a:gd name="connsiteY2" fmla="*/ 1554480 h 1554480"/>
              <a:gd name="connsiteX3" fmla="*/ 0 w 1554480"/>
              <a:gd name="connsiteY3" fmla="*/ 777240 h 1554480"/>
              <a:gd name="connsiteX4" fmla="*/ 777240 w 1554480"/>
              <a:gd name="connsiteY4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0" h="1554480">
                <a:moveTo>
                  <a:pt x="777240" y="0"/>
                </a:moveTo>
                <a:cubicBezTo>
                  <a:pt x="1206498" y="0"/>
                  <a:pt x="1554480" y="347982"/>
                  <a:pt x="1554480" y="777240"/>
                </a:cubicBezTo>
                <a:cubicBezTo>
                  <a:pt x="1554480" y="1206498"/>
                  <a:pt x="1206498" y="1554480"/>
                  <a:pt x="777240" y="1554480"/>
                </a:cubicBezTo>
                <a:cubicBezTo>
                  <a:pt x="347982" y="1554480"/>
                  <a:pt x="0" y="1206498"/>
                  <a:pt x="0" y="777240"/>
                </a:cubicBezTo>
                <a:cubicBezTo>
                  <a:pt x="0" y="347982"/>
                  <a:pt x="347982" y="0"/>
                  <a:pt x="7772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F353A65-2A02-4745-F983-D476AB9971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00172" y="3804293"/>
            <a:ext cx="1554480" cy="1554480"/>
          </a:xfrm>
          <a:custGeom>
            <a:avLst/>
            <a:gdLst>
              <a:gd name="connsiteX0" fmla="*/ 777240 w 1554480"/>
              <a:gd name="connsiteY0" fmla="*/ 0 h 1554480"/>
              <a:gd name="connsiteX1" fmla="*/ 1554480 w 1554480"/>
              <a:gd name="connsiteY1" fmla="*/ 777240 h 1554480"/>
              <a:gd name="connsiteX2" fmla="*/ 777240 w 1554480"/>
              <a:gd name="connsiteY2" fmla="*/ 1554480 h 1554480"/>
              <a:gd name="connsiteX3" fmla="*/ 0 w 1554480"/>
              <a:gd name="connsiteY3" fmla="*/ 777240 h 1554480"/>
              <a:gd name="connsiteX4" fmla="*/ 777240 w 1554480"/>
              <a:gd name="connsiteY4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0" h="1554480">
                <a:moveTo>
                  <a:pt x="777240" y="0"/>
                </a:moveTo>
                <a:cubicBezTo>
                  <a:pt x="1206498" y="0"/>
                  <a:pt x="1554480" y="347982"/>
                  <a:pt x="1554480" y="777240"/>
                </a:cubicBezTo>
                <a:cubicBezTo>
                  <a:pt x="1554480" y="1206498"/>
                  <a:pt x="1206498" y="1554480"/>
                  <a:pt x="777240" y="1554480"/>
                </a:cubicBezTo>
                <a:cubicBezTo>
                  <a:pt x="347982" y="1554480"/>
                  <a:pt x="0" y="1206498"/>
                  <a:pt x="0" y="777240"/>
                </a:cubicBezTo>
                <a:cubicBezTo>
                  <a:pt x="0" y="347982"/>
                  <a:pt x="347982" y="0"/>
                  <a:pt x="7772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A601D4D-6CBF-3BE9-618E-C4CF66BC5A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42468" y="1762429"/>
            <a:ext cx="1554480" cy="1554480"/>
          </a:xfrm>
          <a:custGeom>
            <a:avLst/>
            <a:gdLst>
              <a:gd name="connsiteX0" fmla="*/ 777240 w 1554480"/>
              <a:gd name="connsiteY0" fmla="*/ 0 h 1554480"/>
              <a:gd name="connsiteX1" fmla="*/ 1554480 w 1554480"/>
              <a:gd name="connsiteY1" fmla="*/ 777240 h 1554480"/>
              <a:gd name="connsiteX2" fmla="*/ 777240 w 1554480"/>
              <a:gd name="connsiteY2" fmla="*/ 1554480 h 1554480"/>
              <a:gd name="connsiteX3" fmla="*/ 0 w 1554480"/>
              <a:gd name="connsiteY3" fmla="*/ 777240 h 1554480"/>
              <a:gd name="connsiteX4" fmla="*/ 777240 w 1554480"/>
              <a:gd name="connsiteY4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0" h="1554480">
                <a:moveTo>
                  <a:pt x="777240" y="0"/>
                </a:moveTo>
                <a:cubicBezTo>
                  <a:pt x="1206498" y="0"/>
                  <a:pt x="1554480" y="347982"/>
                  <a:pt x="1554480" y="777240"/>
                </a:cubicBezTo>
                <a:cubicBezTo>
                  <a:pt x="1554480" y="1206498"/>
                  <a:pt x="1206498" y="1554480"/>
                  <a:pt x="777240" y="1554480"/>
                </a:cubicBezTo>
                <a:cubicBezTo>
                  <a:pt x="347982" y="1554480"/>
                  <a:pt x="0" y="1206498"/>
                  <a:pt x="0" y="777240"/>
                </a:cubicBezTo>
                <a:cubicBezTo>
                  <a:pt x="0" y="347982"/>
                  <a:pt x="347982" y="0"/>
                  <a:pt x="7772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8317FF1-DCB4-5419-90BF-819CF1397E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8620" y="3804293"/>
            <a:ext cx="1554480" cy="1554480"/>
          </a:xfrm>
          <a:custGeom>
            <a:avLst/>
            <a:gdLst>
              <a:gd name="connsiteX0" fmla="*/ 777240 w 1554480"/>
              <a:gd name="connsiteY0" fmla="*/ 0 h 1554480"/>
              <a:gd name="connsiteX1" fmla="*/ 1554480 w 1554480"/>
              <a:gd name="connsiteY1" fmla="*/ 777240 h 1554480"/>
              <a:gd name="connsiteX2" fmla="*/ 777240 w 1554480"/>
              <a:gd name="connsiteY2" fmla="*/ 1554480 h 1554480"/>
              <a:gd name="connsiteX3" fmla="*/ 0 w 1554480"/>
              <a:gd name="connsiteY3" fmla="*/ 777240 h 1554480"/>
              <a:gd name="connsiteX4" fmla="*/ 777240 w 1554480"/>
              <a:gd name="connsiteY4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0" h="1554480">
                <a:moveTo>
                  <a:pt x="777240" y="0"/>
                </a:moveTo>
                <a:cubicBezTo>
                  <a:pt x="1206498" y="0"/>
                  <a:pt x="1554480" y="347982"/>
                  <a:pt x="1554480" y="777240"/>
                </a:cubicBezTo>
                <a:cubicBezTo>
                  <a:pt x="1554480" y="1206498"/>
                  <a:pt x="1206498" y="1554480"/>
                  <a:pt x="777240" y="1554480"/>
                </a:cubicBezTo>
                <a:cubicBezTo>
                  <a:pt x="347982" y="1554480"/>
                  <a:pt x="0" y="1206498"/>
                  <a:pt x="0" y="777240"/>
                </a:cubicBezTo>
                <a:cubicBezTo>
                  <a:pt x="0" y="347982"/>
                  <a:pt x="347982" y="0"/>
                  <a:pt x="7772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0638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46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DEF2-10C7-F861-C5A0-EB9E03591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C4C71-1801-A9BD-9762-45864FCF9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0B7F1-43FB-3614-9C29-2B18C04E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ABDF8-DEAC-4C9C-97BD-4C7EE9E30B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2A3EE-72F3-BE39-7A39-04253C7F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9F1BF-F06C-6311-73AA-C697F86C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E9FF0-F95C-49E0-8F94-145A429B4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502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B5199-B9A9-C233-8671-5E00CE92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577D3-11A3-B395-1F0A-99E2895BD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74E47-F2B3-6004-DDD4-B909460E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ABDF8-DEAC-4C9C-97BD-4C7EE9E30B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D9644-2A1B-6DB3-5D08-A53560DA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48FD7-3504-0E7A-404E-6AA34AD1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E9FF0-F95C-49E0-8F94-145A429B4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618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EB98-FA5C-C40B-4661-9A1FC457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63F8C-2191-F247-F211-0B5D4D4D5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EBF10-C785-983A-9635-DFF119C5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ABDF8-DEAC-4C9C-97BD-4C7EE9E30B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31A3F-ECB8-C288-4B19-81B31A97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EDC8C-A3FB-4B7D-1D31-0E26C6E7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E9FF0-F95C-49E0-8F94-145A429B4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1F46-E6B6-7E76-C6C4-A69A9550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0B8DA-75B0-78B7-4249-B604390C8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A8038-C7D0-2EAF-3661-2FC09461D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AEB36-3746-5C06-2379-5AE47FEB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ABDF8-DEAC-4C9C-97BD-4C7EE9E30B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3B972-52CE-DC15-1E73-FBA650792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083C1-4A45-B034-6EF6-B8965166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E9FF0-F95C-49E0-8F94-145A429B4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322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BFF5-7776-AF42-8D20-E8DE338C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DB650-3C1D-1A21-6AF8-FE4894639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B63C8-755B-52CF-94F2-B4EDE5ACC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38B9D-79D9-B076-A677-EA14144BC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B6BE1-C8FC-0CE5-EA34-4384B93B0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F8E213-85DF-5142-4BAA-7C8CE8DA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ABDF8-DEAC-4C9C-97BD-4C7EE9E30B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404131-EFDD-F336-258A-6CF23E85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6C6DCA-58DD-9A74-AF17-6464565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E9FF0-F95C-49E0-8F94-145A429B4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500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6788D-8C47-2FF6-3BF7-60185A84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D9189-A80F-DDCD-E226-CA10C691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ABDF8-DEAC-4C9C-97BD-4C7EE9E30B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70390-0379-AD02-21F7-FACB08B6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F6794-80F0-EFE4-BAB3-D166B86A0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E9FF0-F95C-49E0-8F94-145A429B4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7274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45B65-C33D-48DF-C08B-FFF2EBF2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ABDF8-DEAC-4C9C-97BD-4C7EE9E30B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91B88-7C47-7248-B5E6-AFC6E0E4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8CF3D-51C9-AF20-7509-72E21A0B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E9FF0-F95C-49E0-8F94-145A429B4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206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C009-A7CF-52B1-E494-394590E9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39DA-F1B8-00A7-D35D-C39B7C3AC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F5EE3-B9C5-6E03-24EA-A559287CB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9AD32-A0A9-9F4D-EB4B-676311B4C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ABDF8-DEAC-4C9C-97BD-4C7EE9E30B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F5077-02B5-56DB-362B-15F3E89B2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5DFA9-7532-A327-64D9-A244AA57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E9FF0-F95C-49E0-8F94-145A429B4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19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4F42-3B6D-442D-6C6C-1A14A27B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BE7FBF-D0CF-6678-EB70-82DB56713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85DAA-C6C1-B772-7EBB-97B3F4E68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9EDB0-585D-B375-470F-E4136BCA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ABDF8-DEAC-4C9C-97BD-4C7EE9E30B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B1E01-1881-A83C-7753-D168A28F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500F6-64C5-B022-B991-B9D45C54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E9FF0-F95C-49E0-8F94-145A429B4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157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E8DD-97AE-A037-0AB9-39F25063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AEEC5-49A8-7A43-D626-56049FDA0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7C3FF-54D9-4158-FC0B-7A617AD1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ABDF8-DEAC-4C9C-97BD-4C7EE9E30B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F59F-3D3D-6694-E935-FEF60826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00BF4-C516-4120-FF7D-855B4B01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E9FF0-F95C-49E0-8F94-145A429B4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418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075A84-E29E-ECD4-9809-A71358765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38DC6-B825-A37A-F7E2-C8A819BC7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1C58-5711-92FC-B051-784C244D6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ABDF8-DEAC-4C9C-97BD-4C7EE9E30B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F8CEE-3C76-6622-DDD8-5397AE47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DD4FA-190D-AE50-DBAD-E16F078B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E9FF0-F95C-49E0-8F94-145A429B4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426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37341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94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43D5AB-FDE8-4863-8B0B-FF0EDBC68861}"/>
              </a:ext>
            </a:extLst>
          </p:cNvPr>
          <p:cNvSpPr/>
          <p:nvPr userDrawn="1"/>
        </p:nvSpPr>
        <p:spPr>
          <a:xfrm>
            <a:off x="3657599" y="1899950"/>
            <a:ext cx="7513502" cy="3290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96F43-3876-47CC-B363-9FBE2E05752F}"/>
              </a:ext>
            </a:extLst>
          </p:cNvPr>
          <p:cNvSpPr/>
          <p:nvPr userDrawn="1"/>
        </p:nvSpPr>
        <p:spPr>
          <a:xfrm rot="20400000">
            <a:off x="1053734" y="2229400"/>
            <a:ext cx="2882538" cy="341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27DCA-3196-491D-86F7-98470FD4534B}"/>
              </a:ext>
            </a:extLst>
          </p:cNvPr>
          <p:cNvSpPr/>
          <p:nvPr userDrawn="1"/>
        </p:nvSpPr>
        <p:spPr>
          <a:xfrm rot="20640000">
            <a:off x="1079861" y="2203273"/>
            <a:ext cx="2882538" cy="3413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3D9F4-8CA6-4676-B29C-CF1677EB90FF}"/>
              </a:ext>
            </a:extLst>
          </p:cNvPr>
          <p:cNvSpPr/>
          <p:nvPr userDrawn="1"/>
        </p:nvSpPr>
        <p:spPr>
          <a:xfrm rot="20971299">
            <a:off x="1114697" y="2133601"/>
            <a:ext cx="2882538" cy="3413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CD635CC-1412-43AB-9F1C-D19087A8B8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1195968" y="2286619"/>
            <a:ext cx="2598070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92F2F0B-AB18-4F91-BFCD-5E07920CE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  <p:sldLayoutId id="214748372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2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8C12F-AA29-2167-DCFA-01C8D2A0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1FBDE-7BBD-62DB-0D48-F1680EF41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FAB93-A796-1A4D-D181-5BA1D3C63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ABDF8-DEAC-4C9C-97BD-4C7EE9E30B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5D73D-76A4-76B5-88DB-7742D2788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280A-8380-0F3C-A0C3-5157204C5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E9FF0-F95C-49E0-8F94-145A429B4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58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0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23.png"/><Relationship Id="rId10" Type="http://schemas.microsoft.com/office/2007/relationships/diagramDrawing" Target="../diagrams/drawing1.xml"/><Relationship Id="rId4" Type="http://schemas.openxmlformats.org/officeDocument/2006/relationships/image" Target="../media/image22.png"/><Relationship Id="rId9" Type="http://schemas.openxmlformats.org/officeDocument/2006/relationships/diagramColors" Target="../diagrams/colors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9.png"/><Relationship Id="rId9" Type="http://schemas.microsoft.com/office/2007/relationships/diagramDrawing" Target="../diagrams/drawing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image" Target="../media/image19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5" Type="http://schemas.openxmlformats.org/officeDocument/2006/relationships/image" Target="../media/image19.png"/><Relationship Id="rId10" Type="http://schemas.microsoft.com/office/2007/relationships/diagramDrawing" Target="../diagrams/drawing3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1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1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g"/><Relationship Id="rId4" Type="http://schemas.openxmlformats.org/officeDocument/2006/relationships/image" Target="../media/image1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19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AD8AFF-2E69-A603-DB93-B582C29B1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037"/>
            <a:ext cx="12192000" cy="6429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A1AF9B-2673-6840-9EBF-D44D8875E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3774" y="248636"/>
            <a:ext cx="1516355" cy="630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108465-A8E4-0044-90B3-181EA28510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25530" y="85700"/>
            <a:ext cx="956126" cy="956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F66200-2D4E-5321-7871-E3100CB3519E}"/>
              </a:ext>
            </a:extLst>
          </p:cNvPr>
          <p:cNvSpPr txBox="1"/>
          <p:nvPr/>
        </p:nvSpPr>
        <p:spPr>
          <a:xfrm>
            <a:off x="4189444" y="5322126"/>
            <a:ext cx="8645125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224A90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Electricity Markets Training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(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EMTP Session 04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0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56499"/>
            <a:ext cx="9014791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Supply Chain</a:t>
            </a:r>
            <a:endParaRPr lang="en-US" sz="4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396B487-09CE-07AE-E60D-F0C28FB54FAB}"/>
              </a:ext>
            </a:extLst>
          </p:cNvPr>
          <p:cNvGrpSpPr/>
          <p:nvPr/>
        </p:nvGrpSpPr>
        <p:grpSpPr>
          <a:xfrm>
            <a:off x="1125943" y="1443548"/>
            <a:ext cx="9970093" cy="4600486"/>
            <a:chOff x="818053" y="1230147"/>
            <a:chExt cx="10154747" cy="4091037"/>
          </a:xfrm>
        </p:grpSpPr>
        <p:pic>
          <p:nvPicPr>
            <p:cNvPr id="8" name="Picture 2" descr="Power System: Basic Structure and Functioning | EE Power School">
              <a:extLst>
                <a:ext uri="{FF2B5EF4-FFF2-40B4-BE49-F238E27FC236}">
                  <a16:creationId xmlns:a16="http://schemas.microsoft.com/office/drawing/2014/main" id="{D2840E0E-9CF6-735B-72DF-D6D16BA21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230147"/>
              <a:ext cx="9753600" cy="360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C884AA-422C-77BB-55D9-6F098FDCA461}"/>
                </a:ext>
              </a:extLst>
            </p:cNvPr>
            <p:cNvSpPr txBox="1"/>
            <p:nvPr/>
          </p:nvSpPr>
          <p:spPr>
            <a:xfrm>
              <a:off x="818053" y="4840122"/>
              <a:ext cx="32512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Generation</a:t>
              </a:r>
              <a:endParaRPr lang="en-PK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066339-4160-7D84-2B38-7DB79012B48B}"/>
                </a:ext>
              </a:extLst>
            </p:cNvPr>
            <p:cNvSpPr txBox="1"/>
            <p:nvPr/>
          </p:nvSpPr>
          <p:spPr>
            <a:xfrm>
              <a:off x="3561253" y="4859519"/>
              <a:ext cx="32512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Transmission</a:t>
              </a:r>
              <a:endParaRPr lang="en-PK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66B31D-47D1-650B-0CEC-6D19F565CF78}"/>
                </a:ext>
              </a:extLst>
            </p:cNvPr>
            <p:cNvSpPr txBox="1"/>
            <p:nvPr/>
          </p:nvSpPr>
          <p:spPr>
            <a:xfrm>
              <a:off x="6497149" y="4853610"/>
              <a:ext cx="32512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Distribution</a:t>
              </a:r>
              <a:endParaRPr lang="en-PK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54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F8500-AE49-0527-9518-F83E5BCE8ABF}"/>
              </a:ext>
            </a:extLst>
          </p:cNvPr>
          <p:cNvSpPr txBox="1"/>
          <p:nvPr/>
        </p:nvSpPr>
        <p:spPr>
          <a:xfrm>
            <a:off x="754994" y="3641347"/>
            <a:ext cx="607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Arial"/>
                <a:ea typeface="+mj-ea"/>
              </a:rPr>
              <a:t>Types of Transmission System</a:t>
            </a:r>
          </a:p>
        </p:txBody>
      </p:sp>
    </p:spTree>
    <p:extLst>
      <p:ext uri="{BB962C8B-B14F-4D97-AF65-F5344CB8AC3E}">
        <p14:creationId xmlns:p14="http://schemas.microsoft.com/office/powerpoint/2010/main" val="33235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Types of Transmission System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28332" y="2086033"/>
            <a:ext cx="3735333" cy="194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 Transmission System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DC Transmission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9819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Features of AC Transmission System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7907" y="1284539"/>
            <a:ext cx="7976186" cy="511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Mature Technology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sv-SE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sv-SE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Initial Cost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v-SE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Simpler Infrastructure Requirement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v-SE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v-SE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v-SE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v-SE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v-SE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ow To Calculate and Draw a Single Line Diagram For The Power System | EEP">
            <a:extLst>
              <a:ext uri="{FF2B5EF4-FFF2-40B4-BE49-F238E27FC236}">
                <a16:creationId xmlns:a16="http://schemas.microsoft.com/office/drawing/2014/main" id="{C3018A30-BE8F-301A-3FFD-46BCF1BA2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93" y="4576151"/>
            <a:ext cx="7810500" cy="22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6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Features of DC Transmission System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7907" y="884489"/>
            <a:ext cx="797618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Interoperability between two systems at different frequencies</a:t>
            </a: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Efficient Long-Distance Transmission</a:t>
            </a: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Controllability</a:t>
            </a: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Initial Costs</a:t>
            </a: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High Voltage Direct Current Transmission : Advantages and its Applications">
            <a:extLst>
              <a:ext uri="{FF2B5EF4-FFF2-40B4-BE49-F238E27FC236}">
                <a16:creationId xmlns:a16="http://schemas.microsoft.com/office/drawing/2014/main" id="{84CA24B0-39E7-1E05-6BCE-A44596CF9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5"/>
          <a:stretch/>
        </p:blipFill>
        <p:spPr bwMode="auto">
          <a:xfrm>
            <a:off x="2218646" y="3642477"/>
            <a:ext cx="7865447" cy="28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99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Which Technology Should You Choose?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3 Break-even distance for HVDC [12]. | Download Scientific Diagram">
            <a:extLst>
              <a:ext uri="{FF2B5EF4-FFF2-40B4-BE49-F238E27FC236}">
                <a16:creationId xmlns:a16="http://schemas.microsoft.com/office/drawing/2014/main" id="{A09A7861-47C7-90C6-45E9-FFCBB5DFE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44" y="1105791"/>
            <a:ext cx="9466912" cy="52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980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Transmission Network of Pakistan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5718B66-5F68-CDF2-2FC1-99485CD461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9" r="1"/>
          <a:stretch/>
        </p:blipFill>
        <p:spPr>
          <a:xfrm>
            <a:off x="4088921" y="852860"/>
            <a:ext cx="4050475" cy="58777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897D049-30CB-452D-6092-4D737B38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" b="1742"/>
          <a:stretch/>
        </p:blipFill>
        <p:spPr bwMode="auto">
          <a:xfrm>
            <a:off x="2383533" y="679524"/>
            <a:ext cx="7461250" cy="613253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7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F8500-AE49-0527-9518-F83E5BCE8ABF}"/>
              </a:ext>
            </a:extLst>
          </p:cNvPr>
          <p:cNvSpPr txBox="1"/>
          <p:nvPr/>
        </p:nvSpPr>
        <p:spPr>
          <a:xfrm>
            <a:off x="754994" y="3641347"/>
            <a:ext cx="607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224A90"/>
                </a:solidFill>
                <a:effectLst/>
                <a:uLnTx/>
                <a:uFillTx/>
                <a:latin typeface="Arial"/>
                <a:ea typeface="+mj-ea"/>
                <a:cs typeface="+mn-cs"/>
              </a:rPr>
              <a:t>Power Triangle</a:t>
            </a:r>
          </a:p>
        </p:txBody>
      </p:sp>
    </p:spTree>
    <p:extLst>
      <p:ext uri="{BB962C8B-B14F-4D97-AF65-F5344CB8AC3E}">
        <p14:creationId xmlns:p14="http://schemas.microsoft.com/office/powerpoint/2010/main" val="817714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51FA0FC-ED41-59CF-B868-20B40D1BBD59}"/>
              </a:ext>
            </a:extLst>
          </p:cNvPr>
          <p:cNvSpPr/>
          <p:nvPr/>
        </p:nvSpPr>
        <p:spPr>
          <a:xfrm>
            <a:off x="6366606" y="1049868"/>
            <a:ext cx="5390849" cy="5275592"/>
          </a:xfrm>
          <a:prstGeom prst="rect">
            <a:avLst/>
          </a:prstGeom>
          <a:solidFill>
            <a:srgbClr val="A6BDD8">
              <a:alpha val="5882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008" y="112715"/>
            <a:ext cx="7373983" cy="739056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Topic Map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30F75B0-EFA6-47AC-A86C-636711842691}"/>
              </a:ext>
            </a:extLst>
          </p:cNvPr>
          <p:cNvGrpSpPr/>
          <p:nvPr/>
        </p:nvGrpSpPr>
        <p:grpSpPr>
          <a:xfrm>
            <a:off x="6848530" y="487259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8787FE8-6251-459A-8F8A-DEF2499F76B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B2054200-A436-4C5E-9C5C-FDB345D545BE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7A3E35A4-864E-4038-885F-779426E123E9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Surge Impedance Loading</a:t>
                </a:r>
                <a:endParaRPr lang="en-PK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E7D7B48-3074-4586-828A-0EFE293829D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A4A66D7-EFDD-45F9-99C2-8CF2E855D249}"/>
              </a:ext>
            </a:extLst>
          </p:cNvPr>
          <p:cNvGrpSpPr/>
          <p:nvPr/>
        </p:nvGrpSpPr>
        <p:grpSpPr>
          <a:xfrm>
            <a:off x="9353165" y="487259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90F9B3C1-E746-4245-A905-3D1C2D1ED3B0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ADFF6AAB-B696-4112-9DF3-760050D43AE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3D685B78-C4D9-4682-AE3B-62FEACE286D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Apparent Power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CE60364-FA8C-43C0-984C-F104827DC3A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53F79F3-7D85-4ECE-A500-F39B0DDE8801}"/>
              </a:ext>
            </a:extLst>
          </p:cNvPr>
          <p:cNvGrpSpPr/>
          <p:nvPr/>
        </p:nvGrpSpPr>
        <p:grpSpPr>
          <a:xfrm>
            <a:off x="2581079" y="4462760"/>
            <a:ext cx="2074042" cy="693160"/>
            <a:chOff x="5938157" y="2023976"/>
            <a:chExt cx="2569464" cy="551054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B43BAC60-07C4-4DFB-AEB2-BD1CAF78C53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E2EEF8AF-A647-451B-93C1-E356B4E8FA7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effectLst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01D4989-8354-41E3-B660-E01821EFE4F4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Angular Stability Limits</a:t>
                </a: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A24F0E45-538B-4AC9-9801-722EE0101A2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19BE752-A756-4CE1-B9B0-FD24CEDFBF40}"/>
              </a:ext>
            </a:extLst>
          </p:cNvPr>
          <p:cNvGrpSpPr/>
          <p:nvPr/>
        </p:nvGrpSpPr>
        <p:grpSpPr>
          <a:xfrm>
            <a:off x="2578758" y="1368004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B539016A-5AC9-49BB-87D2-67CA7DDA5F7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CA68F3EB-D13E-4EDF-B359-FE703DCBE24B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9876016-16B6-47E7-9CB2-9141C750809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Thermal Limits</a:t>
                </a: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F0D6347-71DF-48EE-BA24-4B2DE362A350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F0B4193-8737-4381-9CF4-7F5DFCC24E82}"/>
              </a:ext>
            </a:extLst>
          </p:cNvPr>
          <p:cNvGrpSpPr/>
          <p:nvPr/>
        </p:nvGrpSpPr>
        <p:grpSpPr>
          <a:xfrm>
            <a:off x="3138592" y="2923530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03BA8F76-6CD9-45CF-A24B-0CE1ACB2932A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C1BCBD6F-7A9D-4F72-9F63-D8ACD92E5196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54A40C64-4233-4966-9E01-3E9E85C5D6C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Voltage Stability Limits</a:t>
                </a: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739F89EF-A1DD-4498-8089-41B4B947B3A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641CCD5-EAAB-4232-AFDF-75061C832EEF}"/>
              </a:ext>
            </a:extLst>
          </p:cNvPr>
          <p:cNvGrpSpPr/>
          <p:nvPr/>
        </p:nvGrpSpPr>
        <p:grpSpPr>
          <a:xfrm>
            <a:off x="6848530" y="173596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FC3BEC38-C9BE-402A-928C-53C9C8E1311E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9814718D-EBB7-42DD-82BC-5731EBEE0A7D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28646221-B6CD-482D-9227-0F8C79255BD1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Power Triangle</a:t>
                </a:r>
                <a:endParaRPr lang="en-PK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0AAF3B0A-DC58-41BA-BC2F-9330594F512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F3D70206-26DB-4337-99F0-0750D728FFEB}"/>
              </a:ext>
            </a:extLst>
          </p:cNvPr>
          <p:cNvGrpSpPr/>
          <p:nvPr/>
        </p:nvGrpSpPr>
        <p:grpSpPr>
          <a:xfrm>
            <a:off x="9353165" y="3822527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3B4D5E9-4618-48E2-A5E3-308BEC81E06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8163E694-233C-4D84-B61B-DED9E19A4311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B9F3D09A-67B5-44C7-94F5-44BE2F7B340A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Reactive Power</a:t>
                </a: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C83E4BE-3786-489B-B550-F9796174D0F8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A51F20F1-0CDE-4C6F-9226-F12292DB30DE}"/>
              </a:ext>
            </a:extLst>
          </p:cNvPr>
          <p:cNvGrpSpPr/>
          <p:nvPr/>
        </p:nvGrpSpPr>
        <p:grpSpPr>
          <a:xfrm>
            <a:off x="6848530" y="2781503"/>
            <a:ext cx="2074042" cy="693160"/>
            <a:chOff x="5938157" y="2023976"/>
            <a:chExt cx="2569465" cy="551054"/>
          </a:xfrm>
          <a:solidFill>
            <a:schemeClr val="accent4"/>
          </a:solidFill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71466DF5-29E7-4450-BF6E-0CFD685E2476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119B07F9-87CE-4A1B-B36F-5351B2045F4F}"/>
                </a:ext>
              </a:extLst>
            </p:cNvPr>
            <p:cNvGrpSpPr/>
            <p:nvPr/>
          </p:nvGrpSpPr>
          <p:grpSpPr>
            <a:xfrm>
              <a:off x="5938157" y="2023976"/>
              <a:ext cx="2569465" cy="551054"/>
              <a:chOff x="5921828" y="3617002"/>
              <a:chExt cx="2569465" cy="551054"/>
            </a:xfrm>
            <a:grpFill/>
            <a:effectLst/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833319B4-3A65-4EF4-9373-313887DBC23C}"/>
                  </a:ext>
                </a:extLst>
              </p:cNvPr>
              <p:cNvSpPr/>
              <p:nvPr/>
            </p:nvSpPr>
            <p:spPr>
              <a:xfrm>
                <a:off x="5921829" y="3617002"/>
                <a:ext cx="2569464" cy="55105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 Unit System</a:t>
                </a: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C8FB84DA-C388-4E58-A6F4-96D6BD229636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2774AEF-B9EB-472B-95DF-9B0078605672}"/>
              </a:ext>
            </a:extLst>
          </p:cNvPr>
          <p:cNvGrpSpPr/>
          <p:nvPr/>
        </p:nvGrpSpPr>
        <p:grpSpPr>
          <a:xfrm>
            <a:off x="400421" y="2679941"/>
            <a:ext cx="2074042" cy="1193238"/>
            <a:chOff x="5938157" y="1624953"/>
            <a:chExt cx="2569464" cy="948610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DD968C6E-E336-464E-8B46-B103A520A870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all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C2FBAF8-19E1-4015-B8B4-1778DF24E7D7}"/>
                </a:ext>
              </a:extLst>
            </p:cNvPr>
            <p:cNvGrpSpPr/>
            <p:nvPr/>
          </p:nvGrpSpPr>
          <p:grpSpPr>
            <a:xfrm>
              <a:off x="5938157" y="1624953"/>
              <a:ext cx="2569464" cy="948610"/>
              <a:chOff x="5921828" y="3217979"/>
              <a:chExt cx="2569464" cy="948610"/>
            </a:xfrm>
            <a:effectLst/>
          </p:grpSpPr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9F6DABB4-60A2-46DC-9F66-382B29C24783}"/>
                  </a:ext>
                </a:extLst>
              </p:cNvPr>
              <p:cNvSpPr/>
              <p:nvPr/>
            </p:nvSpPr>
            <p:spPr>
              <a:xfrm>
                <a:off x="5921828" y="3217979"/>
                <a:ext cx="2569464" cy="9486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Transmission Capacity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Limits</a:t>
                </a: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8BE43649-A2F9-4268-8E52-7E8BEDA0B0FA}"/>
                  </a:ext>
                </a:extLst>
              </p:cNvPr>
              <p:cNvSpPr/>
              <p:nvPr/>
            </p:nvSpPr>
            <p:spPr>
              <a:xfrm>
                <a:off x="5921828" y="3217979"/>
                <a:ext cx="740664" cy="948610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all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59" name="Connector: Curved 258">
            <a:extLst>
              <a:ext uri="{FF2B5EF4-FFF2-40B4-BE49-F238E27FC236}">
                <a16:creationId xmlns:a16="http://schemas.microsoft.com/office/drawing/2014/main" id="{5BC28790-E711-4905-AEF5-A8A316DC6AE2}"/>
              </a:ext>
            </a:extLst>
          </p:cNvPr>
          <p:cNvCxnSpPr>
            <a:cxnSpLocks/>
          </p:cNvCxnSpPr>
          <p:nvPr/>
        </p:nvCxnSpPr>
        <p:spPr>
          <a:xfrm>
            <a:off x="4756678" y="1679603"/>
            <a:ext cx="1152688" cy="34877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C4C991F0-479C-4CAB-B7EF-582148CD9829}"/>
              </a:ext>
            </a:extLst>
          </p:cNvPr>
          <p:cNvGrpSpPr/>
          <p:nvPr/>
        </p:nvGrpSpPr>
        <p:grpSpPr>
          <a:xfrm>
            <a:off x="9353164" y="2772463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3CAA5940-614F-4E41-8F88-0A5C268947BD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6DB701C0-DB42-423E-A39A-22E5C3DB24CC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9EF53991-583C-4D6F-B00C-9945572E0960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Active Power</a:t>
                </a: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5FD05FCE-0656-4541-B185-BAAB366417CF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1D5CBC29-20F6-4823-98B8-676910CD9D56}"/>
              </a:ext>
            </a:extLst>
          </p:cNvPr>
          <p:cNvGrpSpPr/>
          <p:nvPr/>
        </p:nvGrpSpPr>
        <p:grpSpPr>
          <a:xfrm>
            <a:off x="9353165" y="1722399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07A9C6A9-B51C-4EB4-AB1F-6FF2C8B44816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616FE707-F70C-4ADB-A5F5-1DC67D56CDCA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AA2385B-8282-4099-AF02-A03100463FC3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Phase Difference</a:t>
                </a: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AE2B3C22-BCDF-47DD-9071-6545E9277E1A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85737C-92A6-CC88-4DFC-B65D301207F0}"/>
              </a:ext>
            </a:extLst>
          </p:cNvPr>
          <p:cNvGrpSpPr/>
          <p:nvPr/>
        </p:nvGrpSpPr>
        <p:grpSpPr>
          <a:xfrm>
            <a:off x="6848530" y="3827046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FA82CB-5DE6-5C67-C644-EFB06CFBA79C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105703E-728C-80A8-5D83-81B6A4DFC7B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05D43D-09EF-462B-E4D6-C1554986C6F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Line Model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2146AAA-1F02-D204-FF63-94369792C2D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05D779E8-7286-7C89-F562-294B9C68A7D5}"/>
              </a:ext>
            </a:extLst>
          </p:cNvPr>
          <p:cNvCxnSpPr>
            <a:cxnSpLocks/>
          </p:cNvCxnSpPr>
          <p:nvPr/>
        </p:nvCxnSpPr>
        <p:spPr>
          <a:xfrm flipV="1">
            <a:off x="5333022" y="4214521"/>
            <a:ext cx="948840" cy="894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13FA5B97-2F0F-8429-3B3B-DB0C053EF632}"/>
              </a:ext>
            </a:extLst>
          </p:cNvPr>
          <p:cNvCxnSpPr>
            <a:cxnSpLocks/>
          </p:cNvCxnSpPr>
          <p:nvPr/>
        </p:nvCxnSpPr>
        <p:spPr>
          <a:xfrm>
            <a:off x="5340137" y="2744201"/>
            <a:ext cx="941725" cy="2580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932FCDCB-5AFD-5494-8B12-D74E17DFFD07}"/>
              </a:ext>
            </a:extLst>
          </p:cNvPr>
          <p:cNvCxnSpPr>
            <a:cxnSpLocks/>
          </p:cNvCxnSpPr>
          <p:nvPr/>
        </p:nvCxnSpPr>
        <p:spPr>
          <a:xfrm flipV="1">
            <a:off x="4590682" y="5197542"/>
            <a:ext cx="1373307" cy="1718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B07C6C13-1645-91A3-4FBB-0397976CC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57BFCAF-448F-F195-20A1-471D9E0EE9FB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1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1F0E1E8D-9B29-85C7-ACBA-EA98DE22A3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6BF75C12-F164-AAC5-605E-0C8DFF6AC6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232D1C0-E9B4-3DB2-FA8A-7D884BDCFA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03B8B88E-9C9A-63C0-E2AA-56B4D349558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69165" y="1879736"/>
            <a:ext cx="990332" cy="59006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3D9B46EB-D9EC-086B-41EC-C0FA321C0D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64626" y="4077850"/>
            <a:ext cx="999411" cy="59006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840D8E37-8E5A-1CA9-D01B-8CBBBC99779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2546168" y="3276560"/>
            <a:ext cx="552702" cy="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192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450" y="331692"/>
            <a:ext cx="7905749" cy="72424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Power Triangle: Phase Difference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A closer look at power factor correction | E-Hike">
            <a:extLst>
              <a:ext uri="{FF2B5EF4-FFF2-40B4-BE49-F238E27FC236}">
                <a16:creationId xmlns:a16="http://schemas.microsoft.com/office/drawing/2014/main" id="{21D63E83-2F0A-15DC-C957-5B195D7D9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3058" r="2239" b="5400"/>
          <a:stretch/>
        </p:blipFill>
        <p:spPr bwMode="auto">
          <a:xfrm>
            <a:off x="502293" y="1473945"/>
            <a:ext cx="11187415" cy="45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1B8761-D130-BCA3-E916-0E1AD81E8C2F}"/>
              </a:ext>
            </a:extLst>
          </p:cNvPr>
          <p:cNvSpPr txBox="1"/>
          <p:nvPr/>
        </p:nvSpPr>
        <p:spPr>
          <a:xfrm>
            <a:off x="1352550" y="5299290"/>
            <a:ext cx="29908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Resistive Load</a:t>
            </a:r>
            <a:endParaRPr lang="en-P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9C6EB-251D-DC00-3BA4-94F79718A36D}"/>
              </a:ext>
            </a:extLst>
          </p:cNvPr>
          <p:cNvSpPr txBox="1"/>
          <p:nvPr/>
        </p:nvSpPr>
        <p:spPr>
          <a:xfrm>
            <a:off x="5025704" y="5299290"/>
            <a:ext cx="29908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Inductive Load</a:t>
            </a:r>
            <a:endParaRPr lang="en-P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EB467A-3DC3-1D80-959A-C71AE1B2050F}"/>
              </a:ext>
            </a:extLst>
          </p:cNvPr>
          <p:cNvSpPr txBox="1"/>
          <p:nvPr/>
        </p:nvSpPr>
        <p:spPr>
          <a:xfrm>
            <a:off x="8357706" y="5299290"/>
            <a:ext cx="29908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Capacitive Load</a:t>
            </a:r>
            <a:endParaRPr lang="en-P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4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B337C2F-F4B9-764C-45E5-86A1306E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176" y="5338644"/>
            <a:ext cx="12202176" cy="1519355"/>
            <a:chOff x="-10176" y="5338644"/>
            <a:chExt cx="12202176" cy="15193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1E11FF-4A87-A65F-DAEC-E20057A3F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5331238" y="-2767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19AAC3-64F6-CEDF-0B56-5C0C6BD3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8906919" y="3566802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BA0DE637-E8FB-63A7-A5E2-E28DBE1A4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3921534" y="1406934"/>
              <a:ext cx="1519355" cy="9382775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8632479-63A8-E6EA-2C5E-B17168011C82}"/>
              </a:ext>
            </a:extLst>
          </p:cNvPr>
          <p:cNvSpPr txBox="1"/>
          <p:nvPr/>
        </p:nvSpPr>
        <p:spPr>
          <a:xfrm>
            <a:off x="838200" y="5595614"/>
            <a:ext cx="6850488" cy="91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n-cs"/>
              </a:rPr>
              <a:t>High Level Outline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29DC8-3E64-6F78-FA35-EBB8DB3C19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41" t="6882" r="27181" b="21290"/>
          <a:stretch/>
        </p:blipFill>
        <p:spPr>
          <a:xfrm>
            <a:off x="7128960" y="1520424"/>
            <a:ext cx="4219362" cy="3668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3F1794-DE95-39ED-90D2-7B55441BB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52252"/>
            <a:ext cx="1067889" cy="46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25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Power Triangle: Active Power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7907" y="770189"/>
            <a:ext cx="79761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 Power (P) is the actual power that is consumed, converted, or dissipated in an electrical circuit, producing useful work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V I cos(φ)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Where: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Active Power (in watts)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= Voltage (in volts)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= Current (in amperes)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 = Angle between voltage and current (power factor angle)</a:t>
            </a: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9259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Power Triangle: Reactive Power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7907" y="770189"/>
            <a:ext cx="79761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Reactive power is a component of electrical power that does not perform useful work but rather oscillates back and forth between the source and the load in an alternating current (AC) electrical system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 = V I sin(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φ)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Where: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 = Reactive Power (in VAR)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= Voltage (in volts)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= Current (in amperes)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 = Angle between voltage and current</a:t>
            </a: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9564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Power Triangle: Apparent Power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7907" y="770189"/>
            <a:ext cx="79761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Apparent power is the product of the total current and voltage in a circuit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= V I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Where: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= Apparent Power (in VA)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= Voltage (in Volts)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= Current (in Amperes)</a:t>
            </a: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What do a beer and power factor have in common? - Power management -  Technical articles - TI E2E support forums">
            <a:extLst>
              <a:ext uri="{FF2B5EF4-FFF2-40B4-BE49-F238E27FC236}">
                <a16:creationId xmlns:a16="http://schemas.microsoft.com/office/drawing/2014/main" id="{C59C2C26-26FC-1969-7D38-F23D4A804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04" y="2678403"/>
            <a:ext cx="4404314" cy="38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66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Power Triangle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93868" y="375147"/>
            <a:ext cx="7976186" cy="338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Apparent Power = S = IV</a:t>
            </a:r>
          </a:p>
          <a:p>
            <a:pPr marL="914400" lvl="1" indent="-4572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 Power = P = S Cos (φ)</a:t>
            </a:r>
          </a:p>
          <a:p>
            <a:pPr marL="914400" lvl="1" indent="-4572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Reactive Power = Q = S Sin (φ)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DFF3825-70CC-01CF-C038-E382BC57F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3980" y="668465"/>
            <a:ext cx="3892772" cy="31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01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Example: Power Triangle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04658" y="974088"/>
            <a:ext cx="5887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 Power = P = 9 MW</a:t>
            </a:r>
          </a:p>
          <a:p>
            <a:pPr marL="914400" lvl="1" indent="-4572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Reactive Power = Q = 0 MVAR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DFF3825-70CC-01CF-C038-E382BC57F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6414" y="1178184"/>
            <a:ext cx="2351607" cy="187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98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Example: Power Triangle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DFF3825-70CC-01CF-C038-E382BC57F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6414" y="1178184"/>
            <a:ext cx="2351607" cy="1874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EDEA05-532E-C65B-0110-A93003A06F09}"/>
              </a:ext>
            </a:extLst>
          </p:cNvPr>
          <p:cNvSpPr txBox="1"/>
          <p:nvPr/>
        </p:nvSpPr>
        <p:spPr>
          <a:xfrm>
            <a:off x="1204657" y="974088"/>
            <a:ext cx="71027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a predominantly inductive system with following characteristics:</a:t>
            </a:r>
          </a:p>
          <a:p>
            <a:pPr lvl="1" algn="just">
              <a:lnSpc>
                <a:spcPct val="150000"/>
              </a:lnSpc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 Power = P = 9 MW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Reactive Power = Q =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MVAR 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Power Factor? Comment on the type of load.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happens when we add a capacitor of 6 MVAR?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52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F8500-AE49-0527-9518-F83E5BCE8ABF}"/>
              </a:ext>
            </a:extLst>
          </p:cNvPr>
          <p:cNvSpPr txBox="1"/>
          <p:nvPr/>
        </p:nvSpPr>
        <p:spPr>
          <a:xfrm>
            <a:off x="754994" y="3641347"/>
            <a:ext cx="6073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224A90"/>
                </a:solidFill>
                <a:effectLst/>
                <a:uLnTx/>
                <a:uFillTx/>
                <a:latin typeface="Arial"/>
                <a:ea typeface="+mj-ea"/>
                <a:cs typeface="+mn-cs"/>
              </a:rPr>
              <a:t>Representing of Transmission System</a:t>
            </a:r>
          </a:p>
        </p:txBody>
      </p:sp>
    </p:spTree>
    <p:extLst>
      <p:ext uri="{BB962C8B-B14F-4D97-AF65-F5344CB8AC3E}">
        <p14:creationId xmlns:p14="http://schemas.microsoft.com/office/powerpoint/2010/main" val="1982360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Single Line Diagram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DAAFDEA-E1CF-B8AB-A79E-7063693E4C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82" t="6245" r="2636" b="11601"/>
          <a:stretch/>
        </p:blipFill>
        <p:spPr>
          <a:xfrm>
            <a:off x="664371" y="2572393"/>
            <a:ext cx="11168056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93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F8500-AE49-0527-9518-F83E5BCE8ABF}"/>
              </a:ext>
            </a:extLst>
          </p:cNvPr>
          <p:cNvSpPr txBox="1"/>
          <p:nvPr/>
        </p:nvSpPr>
        <p:spPr>
          <a:xfrm>
            <a:off x="754994" y="3641347"/>
            <a:ext cx="607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224A90"/>
                </a:solidFill>
                <a:effectLst/>
                <a:uLnTx/>
                <a:uFillTx/>
                <a:latin typeface="Arial"/>
                <a:ea typeface="+mj-ea"/>
                <a:cs typeface="+mn-cs"/>
              </a:rPr>
              <a:t>Per Unit System</a:t>
            </a:r>
          </a:p>
        </p:txBody>
      </p:sp>
    </p:spTree>
    <p:extLst>
      <p:ext uri="{BB962C8B-B14F-4D97-AF65-F5344CB8AC3E}">
        <p14:creationId xmlns:p14="http://schemas.microsoft.com/office/powerpoint/2010/main" val="825167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51FA0FC-ED41-59CF-B868-20B40D1BBD59}"/>
              </a:ext>
            </a:extLst>
          </p:cNvPr>
          <p:cNvSpPr/>
          <p:nvPr/>
        </p:nvSpPr>
        <p:spPr>
          <a:xfrm>
            <a:off x="6366606" y="1049868"/>
            <a:ext cx="5390849" cy="5275592"/>
          </a:xfrm>
          <a:prstGeom prst="rect">
            <a:avLst/>
          </a:prstGeom>
          <a:solidFill>
            <a:srgbClr val="A6BDD8">
              <a:alpha val="5882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008" y="112715"/>
            <a:ext cx="7373983" cy="739056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Topic Map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30F75B0-EFA6-47AC-A86C-636711842691}"/>
              </a:ext>
            </a:extLst>
          </p:cNvPr>
          <p:cNvGrpSpPr/>
          <p:nvPr/>
        </p:nvGrpSpPr>
        <p:grpSpPr>
          <a:xfrm>
            <a:off x="6848530" y="487259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8787FE8-6251-459A-8F8A-DEF2499F76B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B2054200-A436-4C5E-9C5C-FDB345D545BE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7A3E35A4-864E-4038-885F-779426E123E9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Surge Impedance Loading</a:t>
                </a:r>
                <a:endParaRPr kumimoji="0" lang="en-P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E7D7B48-3074-4586-828A-0EFE293829D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A4A66D7-EFDD-45F9-99C2-8CF2E855D249}"/>
              </a:ext>
            </a:extLst>
          </p:cNvPr>
          <p:cNvGrpSpPr/>
          <p:nvPr/>
        </p:nvGrpSpPr>
        <p:grpSpPr>
          <a:xfrm>
            <a:off x="9353165" y="487259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90F9B3C1-E746-4245-A905-3D1C2D1ED3B0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ADFF6AAB-B696-4112-9DF3-760050D43AE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3D685B78-C4D9-4682-AE3B-62FEACE286D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Apparent Power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CE60364-FA8C-43C0-984C-F104827DC3A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53F79F3-7D85-4ECE-A500-F39B0DDE8801}"/>
              </a:ext>
            </a:extLst>
          </p:cNvPr>
          <p:cNvGrpSpPr/>
          <p:nvPr/>
        </p:nvGrpSpPr>
        <p:grpSpPr>
          <a:xfrm>
            <a:off x="2581079" y="4462760"/>
            <a:ext cx="2074042" cy="693160"/>
            <a:chOff x="5938157" y="2023976"/>
            <a:chExt cx="2569464" cy="551054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B43BAC60-07C4-4DFB-AEB2-BD1CAF78C53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E2EEF8AF-A647-451B-93C1-E356B4E8FA7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effectLst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01D4989-8354-41E3-B660-E01821EFE4F4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Angular Stability Limits</a:t>
                </a: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A24F0E45-538B-4AC9-9801-722EE0101A2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19BE752-A756-4CE1-B9B0-FD24CEDFBF40}"/>
              </a:ext>
            </a:extLst>
          </p:cNvPr>
          <p:cNvGrpSpPr/>
          <p:nvPr/>
        </p:nvGrpSpPr>
        <p:grpSpPr>
          <a:xfrm>
            <a:off x="2578758" y="1368004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B539016A-5AC9-49BB-87D2-67CA7DDA5F7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CA68F3EB-D13E-4EDF-B359-FE703DCBE24B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9876016-16B6-47E7-9CB2-9141C750809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Thermal Limits</a:t>
                </a: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F0D6347-71DF-48EE-BA24-4B2DE362A350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F0B4193-8737-4381-9CF4-7F5DFCC24E82}"/>
              </a:ext>
            </a:extLst>
          </p:cNvPr>
          <p:cNvGrpSpPr/>
          <p:nvPr/>
        </p:nvGrpSpPr>
        <p:grpSpPr>
          <a:xfrm>
            <a:off x="3138592" y="2923530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03BA8F76-6CD9-45CF-A24B-0CE1ACB2932A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C1BCBD6F-7A9D-4F72-9F63-D8ACD92E5196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54A40C64-4233-4966-9E01-3E9E85C5D6C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Voltage Stability Limits</a:t>
                </a: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739F89EF-A1DD-4498-8089-41B4B947B3A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641CCD5-EAAB-4232-AFDF-75061C832EEF}"/>
              </a:ext>
            </a:extLst>
          </p:cNvPr>
          <p:cNvGrpSpPr/>
          <p:nvPr/>
        </p:nvGrpSpPr>
        <p:grpSpPr>
          <a:xfrm>
            <a:off x="6848530" y="173596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FC3BEC38-C9BE-402A-928C-53C9C8E1311E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9814718D-EBB7-42DD-82BC-5731EBEE0A7D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28646221-B6CD-482D-9227-0F8C79255BD1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Power Triangle</a:t>
                </a:r>
                <a:endParaRPr kumimoji="0" lang="en-P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0AAF3B0A-DC58-41BA-BC2F-9330594F512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F3D70206-26DB-4337-99F0-0750D728FFEB}"/>
              </a:ext>
            </a:extLst>
          </p:cNvPr>
          <p:cNvGrpSpPr/>
          <p:nvPr/>
        </p:nvGrpSpPr>
        <p:grpSpPr>
          <a:xfrm>
            <a:off x="9353165" y="3822527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3B4D5E9-4618-48E2-A5E3-308BEC81E06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8163E694-233C-4D84-B61B-DED9E19A4311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B9F3D09A-67B5-44C7-94F5-44BE2F7B340A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Reactive Power</a:t>
                </a: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C83E4BE-3786-489B-B550-F9796174D0F8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A51F20F1-0CDE-4C6F-9226-F12292DB30DE}"/>
              </a:ext>
            </a:extLst>
          </p:cNvPr>
          <p:cNvGrpSpPr/>
          <p:nvPr/>
        </p:nvGrpSpPr>
        <p:grpSpPr>
          <a:xfrm>
            <a:off x="6848530" y="2781503"/>
            <a:ext cx="2074042" cy="693160"/>
            <a:chOff x="5938157" y="2023976"/>
            <a:chExt cx="2569465" cy="551054"/>
          </a:xfrm>
          <a:solidFill>
            <a:schemeClr val="accent4"/>
          </a:solidFill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71466DF5-29E7-4450-BF6E-0CFD685E2476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119B07F9-87CE-4A1B-B36F-5351B2045F4F}"/>
                </a:ext>
              </a:extLst>
            </p:cNvPr>
            <p:cNvGrpSpPr/>
            <p:nvPr/>
          </p:nvGrpSpPr>
          <p:grpSpPr>
            <a:xfrm>
              <a:off x="5938157" y="2023976"/>
              <a:ext cx="2569465" cy="551054"/>
              <a:chOff x="5921828" y="3617002"/>
              <a:chExt cx="2569465" cy="551054"/>
            </a:xfrm>
            <a:grpFill/>
            <a:effectLst/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833319B4-3A65-4EF4-9373-313887DBC23C}"/>
                  </a:ext>
                </a:extLst>
              </p:cNvPr>
              <p:cNvSpPr/>
              <p:nvPr/>
            </p:nvSpPr>
            <p:spPr>
              <a:xfrm>
                <a:off x="5921829" y="3617002"/>
                <a:ext cx="2569464" cy="55105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 Unit System</a:t>
                </a: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C8FB84DA-C388-4E58-A6F4-96D6BD229636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2774AEF-B9EB-472B-95DF-9B0078605672}"/>
              </a:ext>
            </a:extLst>
          </p:cNvPr>
          <p:cNvGrpSpPr/>
          <p:nvPr/>
        </p:nvGrpSpPr>
        <p:grpSpPr>
          <a:xfrm>
            <a:off x="400421" y="2679941"/>
            <a:ext cx="2074042" cy="1193238"/>
            <a:chOff x="5938157" y="1624953"/>
            <a:chExt cx="2569464" cy="948610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DD968C6E-E336-464E-8B46-B103A520A870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all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C2FBAF8-19E1-4015-B8B4-1778DF24E7D7}"/>
                </a:ext>
              </a:extLst>
            </p:cNvPr>
            <p:cNvGrpSpPr/>
            <p:nvPr/>
          </p:nvGrpSpPr>
          <p:grpSpPr>
            <a:xfrm>
              <a:off x="5938157" y="1624953"/>
              <a:ext cx="2569464" cy="948610"/>
              <a:chOff x="5921828" y="3217979"/>
              <a:chExt cx="2569464" cy="948610"/>
            </a:xfrm>
            <a:effectLst/>
          </p:grpSpPr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9F6DABB4-60A2-46DC-9F66-382B29C24783}"/>
                  </a:ext>
                </a:extLst>
              </p:cNvPr>
              <p:cNvSpPr/>
              <p:nvPr/>
            </p:nvSpPr>
            <p:spPr>
              <a:xfrm>
                <a:off x="5921828" y="3217979"/>
                <a:ext cx="2569464" cy="9486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Transmission Capacity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Limits</a:t>
                </a: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8BE43649-A2F9-4268-8E52-7E8BEDA0B0FA}"/>
                  </a:ext>
                </a:extLst>
              </p:cNvPr>
              <p:cNvSpPr/>
              <p:nvPr/>
            </p:nvSpPr>
            <p:spPr>
              <a:xfrm>
                <a:off x="5921828" y="3217979"/>
                <a:ext cx="740664" cy="948610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all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59" name="Connector: Curved 258">
            <a:extLst>
              <a:ext uri="{FF2B5EF4-FFF2-40B4-BE49-F238E27FC236}">
                <a16:creationId xmlns:a16="http://schemas.microsoft.com/office/drawing/2014/main" id="{5BC28790-E711-4905-AEF5-A8A316DC6AE2}"/>
              </a:ext>
            </a:extLst>
          </p:cNvPr>
          <p:cNvCxnSpPr>
            <a:cxnSpLocks/>
          </p:cNvCxnSpPr>
          <p:nvPr/>
        </p:nvCxnSpPr>
        <p:spPr>
          <a:xfrm>
            <a:off x="4756678" y="1679603"/>
            <a:ext cx="1152688" cy="34877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C4C991F0-479C-4CAB-B7EF-582148CD9829}"/>
              </a:ext>
            </a:extLst>
          </p:cNvPr>
          <p:cNvGrpSpPr/>
          <p:nvPr/>
        </p:nvGrpSpPr>
        <p:grpSpPr>
          <a:xfrm>
            <a:off x="9353164" y="2772463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3CAA5940-614F-4E41-8F88-0A5C268947BD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6DB701C0-DB42-423E-A39A-22E5C3DB24CC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9EF53991-583C-4D6F-B00C-9945572E0960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Active Power</a:t>
                </a: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5FD05FCE-0656-4541-B185-BAAB366417CF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1D5CBC29-20F6-4823-98B8-676910CD9D56}"/>
              </a:ext>
            </a:extLst>
          </p:cNvPr>
          <p:cNvGrpSpPr/>
          <p:nvPr/>
        </p:nvGrpSpPr>
        <p:grpSpPr>
          <a:xfrm>
            <a:off x="9353165" y="1722399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07A9C6A9-B51C-4EB4-AB1F-6FF2C8B44816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616FE707-F70C-4ADB-A5F5-1DC67D56CDCA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AA2385B-8282-4099-AF02-A03100463FC3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Phase Difference</a:t>
                </a: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AE2B3C22-BCDF-47DD-9071-6545E9277E1A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85737C-92A6-CC88-4DFC-B65D301207F0}"/>
              </a:ext>
            </a:extLst>
          </p:cNvPr>
          <p:cNvGrpSpPr/>
          <p:nvPr/>
        </p:nvGrpSpPr>
        <p:grpSpPr>
          <a:xfrm>
            <a:off x="6848530" y="3827046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FA82CB-5DE6-5C67-C644-EFB06CFBA79C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105703E-728C-80A8-5D83-81B6A4DFC7B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05D43D-09EF-462B-E4D6-C1554986C6F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 Model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2146AAA-1F02-D204-FF63-94369792C2D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05D779E8-7286-7C89-F562-294B9C68A7D5}"/>
              </a:ext>
            </a:extLst>
          </p:cNvPr>
          <p:cNvCxnSpPr>
            <a:cxnSpLocks/>
          </p:cNvCxnSpPr>
          <p:nvPr/>
        </p:nvCxnSpPr>
        <p:spPr>
          <a:xfrm flipV="1">
            <a:off x="5333022" y="4214521"/>
            <a:ext cx="948840" cy="894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13FA5B97-2F0F-8429-3B3B-DB0C053EF632}"/>
              </a:ext>
            </a:extLst>
          </p:cNvPr>
          <p:cNvCxnSpPr>
            <a:cxnSpLocks/>
          </p:cNvCxnSpPr>
          <p:nvPr/>
        </p:nvCxnSpPr>
        <p:spPr>
          <a:xfrm>
            <a:off x="5340137" y="2744201"/>
            <a:ext cx="941725" cy="2580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932FCDCB-5AFD-5494-8B12-D74E17DFFD07}"/>
              </a:ext>
            </a:extLst>
          </p:cNvPr>
          <p:cNvCxnSpPr>
            <a:cxnSpLocks/>
          </p:cNvCxnSpPr>
          <p:nvPr/>
        </p:nvCxnSpPr>
        <p:spPr>
          <a:xfrm flipV="1">
            <a:off x="4590682" y="5197542"/>
            <a:ext cx="1373307" cy="1718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B07C6C13-1645-91A3-4FBB-0397976CC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57BFCAF-448F-F195-20A1-471D9E0EE9FB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1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1F0E1E8D-9B29-85C7-ACBA-EA98DE22A3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6BF75C12-F164-AAC5-605E-0C8DFF6AC6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232D1C0-E9B4-3DB2-FA8A-7D884BDCFA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03B8B88E-9C9A-63C0-E2AA-56B4D349558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69165" y="1879736"/>
            <a:ext cx="990332" cy="59006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3D9B46EB-D9EC-086B-41EC-C0FA321C0D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64626" y="4077850"/>
            <a:ext cx="999411" cy="59006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840D8E37-8E5A-1CA9-D01B-8CBBBC99779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2546168" y="3276560"/>
            <a:ext cx="552702" cy="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60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062431" y="1670040"/>
            <a:ext cx="60671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Transmission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Aitzaz Hussain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 Management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Aitzaz Hussain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Quiz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 &amp;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session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7206B-7F41-1E4F-9BFE-635A6AEA7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04F6B6-3C99-11FA-C631-B58C87B02F6C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13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237EE9AF-833E-44BE-098D-FBA484ED0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7B1ABD7F-DCAE-918B-52CC-902C4023DB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1300FE9-DFE6-E6E0-77AF-D2735D4E3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99358" y="293813"/>
            <a:ext cx="11573197" cy="72424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High Level Outline</a:t>
            </a:r>
          </a:p>
        </p:txBody>
      </p:sp>
    </p:spTree>
    <p:extLst>
      <p:ext uri="{BB962C8B-B14F-4D97-AF65-F5344CB8AC3E}">
        <p14:creationId xmlns:p14="http://schemas.microsoft.com/office/powerpoint/2010/main" val="25005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 Unit System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07906" y="1202140"/>
                <a:ext cx="7976186" cy="4453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Convenient way of representing system quantities</a:t>
                </a:r>
              </a:p>
              <a:p>
                <a:pPr marL="285750" indent="-285750" algn="just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Quantity Per Unit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Actual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Value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Any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Unit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Base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of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Reference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Value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Same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Unit</m:t>
                        </m:r>
                      </m:den>
                    </m:f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Benefits:</a:t>
                </a:r>
              </a:p>
              <a:p>
                <a:pPr marL="971550" lvl="1" indent="-514350" algn="just">
                  <a:lnSpc>
                    <a:spcPct val="150000"/>
                  </a:lnSpc>
                  <a:buSzPct val="100000"/>
                  <a:buFont typeface="+mj-lt"/>
                  <a:buAutoNum type="romanLcPeriod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Suspect Values are easily identified</a:t>
                </a:r>
              </a:p>
              <a:p>
                <a:pPr marL="971550" lvl="1" indent="-514350" algn="just">
                  <a:lnSpc>
                    <a:spcPct val="150000"/>
                  </a:lnSpc>
                  <a:buSzPct val="100000"/>
                  <a:buFont typeface="+mj-lt"/>
                  <a:buAutoNum type="romanLcPeriod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Makes calculation simpler</a:t>
                </a:r>
              </a:p>
              <a:p>
                <a:pPr marL="285750" indent="-285750" algn="just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S</m:t>
                    </m:r>
                    <m:r>
                      <a:rPr lang="en-US" sz="2200" b="0" i="1" baseline="-25000" smtClean="0">
                        <a:latin typeface="Cambria Math" panose="02040503050406030204" pitchFamily="18" charset="0"/>
                      </a:rPr>
                      <m:t>𝑃𝑈</m:t>
                    </m:r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200" baseline="-250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base</m:t>
                        </m:r>
                        <m:r>
                          <m:rPr>
                            <m:nor/>
                          </m:rPr>
                          <a:rPr lang="en-PK" sz="22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V</m:t>
                    </m:r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𝑃𝑈</m:t>
                    </m:r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b="0" i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b="0" i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200" baseline="-2500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base</m:t>
                        </m:r>
                        <m:r>
                          <m:rPr>
                            <m:nor/>
                          </m:rPr>
                          <a:rPr lang="en-PK" sz="22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I</m:t>
                    </m:r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𝑃𝑈</m:t>
                    </m:r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b="0" i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b="0" i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200" baseline="-250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base</m:t>
                        </m:r>
                        <m:r>
                          <m:rPr>
                            <m:nor/>
                          </m:rPr>
                          <a:rPr lang="en-PK" sz="22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Z</m:t>
                    </m:r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𝑃𝑈</m:t>
                    </m:r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b="0" i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Z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b="0" i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sz="2200" baseline="-250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base</m:t>
                        </m:r>
                        <m:r>
                          <m:rPr>
                            <m:nor/>
                          </m:rPr>
                          <a:rPr lang="en-PK" sz="22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06" y="1202140"/>
                <a:ext cx="7976186" cy="4453720"/>
              </a:xfrm>
              <a:prstGeom prst="rect">
                <a:avLst/>
              </a:prstGeom>
              <a:blipFill>
                <a:blip r:embed="rId3"/>
                <a:stretch>
                  <a:fillRect l="-917" b="-274"/>
                </a:stretch>
              </a:blipFill>
            </p:spPr>
            <p:txBody>
              <a:bodyPr/>
              <a:lstStyle/>
              <a:p>
                <a:r>
                  <a:rPr lang="en-P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9579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Example: Per Unit System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7905" y="1790514"/>
            <a:ext cx="7976186" cy="67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 convert the voltages into Per Unit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D82EFFB-49DE-F08C-29A6-EF05723B5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228" y="3175400"/>
            <a:ext cx="7871541" cy="22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31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F8500-AE49-0527-9518-F83E5BCE8ABF}"/>
              </a:ext>
            </a:extLst>
          </p:cNvPr>
          <p:cNvSpPr txBox="1"/>
          <p:nvPr/>
        </p:nvSpPr>
        <p:spPr>
          <a:xfrm>
            <a:off x="754994" y="3641347"/>
            <a:ext cx="607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224A90"/>
                </a:solidFill>
                <a:effectLst/>
                <a:uLnTx/>
                <a:uFillTx/>
                <a:latin typeface="Arial"/>
                <a:ea typeface="+mj-ea"/>
                <a:cs typeface="+mn-cs"/>
              </a:rPr>
              <a:t>Transmission Line Model</a:t>
            </a:r>
          </a:p>
        </p:txBody>
      </p:sp>
    </p:spTree>
    <p:extLst>
      <p:ext uri="{BB962C8B-B14F-4D97-AF65-F5344CB8AC3E}">
        <p14:creationId xmlns:p14="http://schemas.microsoft.com/office/powerpoint/2010/main" val="1156572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51FA0FC-ED41-59CF-B868-20B40D1BBD59}"/>
              </a:ext>
            </a:extLst>
          </p:cNvPr>
          <p:cNvSpPr/>
          <p:nvPr/>
        </p:nvSpPr>
        <p:spPr>
          <a:xfrm>
            <a:off x="6366606" y="1049868"/>
            <a:ext cx="5390849" cy="5275592"/>
          </a:xfrm>
          <a:prstGeom prst="rect">
            <a:avLst/>
          </a:prstGeom>
          <a:solidFill>
            <a:srgbClr val="A6BDD8">
              <a:alpha val="5882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008" y="112715"/>
            <a:ext cx="7373983" cy="739056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Topic Map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30F75B0-EFA6-47AC-A86C-636711842691}"/>
              </a:ext>
            </a:extLst>
          </p:cNvPr>
          <p:cNvGrpSpPr/>
          <p:nvPr/>
        </p:nvGrpSpPr>
        <p:grpSpPr>
          <a:xfrm>
            <a:off x="6848530" y="487259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8787FE8-6251-459A-8F8A-DEF2499F76B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B2054200-A436-4C5E-9C5C-FDB345D545BE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7A3E35A4-864E-4038-885F-779426E123E9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Surge Impedance Loading</a:t>
                </a:r>
                <a:endParaRPr kumimoji="0" lang="en-P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E7D7B48-3074-4586-828A-0EFE293829D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A4A66D7-EFDD-45F9-99C2-8CF2E855D249}"/>
              </a:ext>
            </a:extLst>
          </p:cNvPr>
          <p:cNvGrpSpPr/>
          <p:nvPr/>
        </p:nvGrpSpPr>
        <p:grpSpPr>
          <a:xfrm>
            <a:off x="9353165" y="487259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90F9B3C1-E746-4245-A905-3D1C2D1ED3B0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ADFF6AAB-B696-4112-9DF3-760050D43AE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3D685B78-C4D9-4682-AE3B-62FEACE286D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Apparent Power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CE60364-FA8C-43C0-984C-F104827DC3A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53F79F3-7D85-4ECE-A500-F39B0DDE8801}"/>
              </a:ext>
            </a:extLst>
          </p:cNvPr>
          <p:cNvGrpSpPr/>
          <p:nvPr/>
        </p:nvGrpSpPr>
        <p:grpSpPr>
          <a:xfrm>
            <a:off x="2581079" y="4462760"/>
            <a:ext cx="2074042" cy="693160"/>
            <a:chOff x="5938157" y="2023976"/>
            <a:chExt cx="2569464" cy="551054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B43BAC60-07C4-4DFB-AEB2-BD1CAF78C53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E2EEF8AF-A647-451B-93C1-E356B4E8FA7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effectLst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01D4989-8354-41E3-B660-E01821EFE4F4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Angular Stability Limits</a:t>
                </a: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A24F0E45-538B-4AC9-9801-722EE0101A2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19BE752-A756-4CE1-B9B0-FD24CEDFBF40}"/>
              </a:ext>
            </a:extLst>
          </p:cNvPr>
          <p:cNvGrpSpPr/>
          <p:nvPr/>
        </p:nvGrpSpPr>
        <p:grpSpPr>
          <a:xfrm>
            <a:off x="2578758" y="1368004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B539016A-5AC9-49BB-87D2-67CA7DDA5F7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CA68F3EB-D13E-4EDF-B359-FE703DCBE24B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9876016-16B6-47E7-9CB2-9141C750809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Thermal Limits</a:t>
                </a: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F0D6347-71DF-48EE-BA24-4B2DE362A350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F0B4193-8737-4381-9CF4-7F5DFCC24E82}"/>
              </a:ext>
            </a:extLst>
          </p:cNvPr>
          <p:cNvGrpSpPr/>
          <p:nvPr/>
        </p:nvGrpSpPr>
        <p:grpSpPr>
          <a:xfrm>
            <a:off x="3138592" y="2923530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03BA8F76-6CD9-45CF-A24B-0CE1ACB2932A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C1BCBD6F-7A9D-4F72-9F63-D8ACD92E5196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54A40C64-4233-4966-9E01-3E9E85C5D6C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Voltage Stability Limits</a:t>
                </a: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739F89EF-A1DD-4498-8089-41B4B947B3A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641CCD5-EAAB-4232-AFDF-75061C832EEF}"/>
              </a:ext>
            </a:extLst>
          </p:cNvPr>
          <p:cNvGrpSpPr/>
          <p:nvPr/>
        </p:nvGrpSpPr>
        <p:grpSpPr>
          <a:xfrm>
            <a:off x="6848530" y="173596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FC3BEC38-C9BE-402A-928C-53C9C8E1311E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9814718D-EBB7-42DD-82BC-5731EBEE0A7D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28646221-B6CD-482D-9227-0F8C79255BD1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Power Triangle</a:t>
                </a:r>
                <a:endParaRPr kumimoji="0" lang="en-P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0AAF3B0A-DC58-41BA-BC2F-9330594F512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F3D70206-26DB-4337-99F0-0750D728FFEB}"/>
              </a:ext>
            </a:extLst>
          </p:cNvPr>
          <p:cNvGrpSpPr/>
          <p:nvPr/>
        </p:nvGrpSpPr>
        <p:grpSpPr>
          <a:xfrm>
            <a:off x="9353165" y="3822527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3B4D5E9-4618-48E2-A5E3-308BEC81E06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8163E694-233C-4D84-B61B-DED9E19A4311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B9F3D09A-67B5-44C7-94F5-44BE2F7B340A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Reactive Power</a:t>
                </a: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C83E4BE-3786-489B-B550-F9796174D0F8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A51F20F1-0CDE-4C6F-9226-F12292DB30DE}"/>
              </a:ext>
            </a:extLst>
          </p:cNvPr>
          <p:cNvGrpSpPr/>
          <p:nvPr/>
        </p:nvGrpSpPr>
        <p:grpSpPr>
          <a:xfrm>
            <a:off x="6848530" y="2781503"/>
            <a:ext cx="2074042" cy="693160"/>
            <a:chOff x="5938157" y="2023976"/>
            <a:chExt cx="2569465" cy="551054"/>
          </a:xfrm>
          <a:solidFill>
            <a:schemeClr val="accent4"/>
          </a:solidFill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71466DF5-29E7-4450-BF6E-0CFD685E2476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119B07F9-87CE-4A1B-B36F-5351B2045F4F}"/>
                </a:ext>
              </a:extLst>
            </p:cNvPr>
            <p:cNvGrpSpPr/>
            <p:nvPr/>
          </p:nvGrpSpPr>
          <p:grpSpPr>
            <a:xfrm>
              <a:off x="5938157" y="2023976"/>
              <a:ext cx="2569465" cy="551054"/>
              <a:chOff x="5921828" y="3617002"/>
              <a:chExt cx="2569465" cy="551054"/>
            </a:xfrm>
            <a:grpFill/>
            <a:effectLst/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833319B4-3A65-4EF4-9373-313887DBC23C}"/>
                  </a:ext>
                </a:extLst>
              </p:cNvPr>
              <p:cNvSpPr/>
              <p:nvPr/>
            </p:nvSpPr>
            <p:spPr>
              <a:xfrm>
                <a:off x="5921829" y="3617002"/>
                <a:ext cx="2569464" cy="55105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 Unit System</a:t>
                </a: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C8FB84DA-C388-4E58-A6F4-96D6BD229636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2774AEF-B9EB-472B-95DF-9B0078605672}"/>
              </a:ext>
            </a:extLst>
          </p:cNvPr>
          <p:cNvGrpSpPr/>
          <p:nvPr/>
        </p:nvGrpSpPr>
        <p:grpSpPr>
          <a:xfrm>
            <a:off x="400421" y="2679941"/>
            <a:ext cx="2074042" cy="1193238"/>
            <a:chOff x="5938157" y="1624953"/>
            <a:chExt cx="2569464" cy="948610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DD968C6E-E336-464E-8B46-B103A520A870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all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C2FBAF8-19E1-4015-B8B4-1778DF24E7D7}"/>
                </a:ext>
              </a:extLst>
            </p:cNvPr>
            <p:cNvGrpSpPr/>
            <p:nvPr/>
          </p:nvGrpSpPr>
          <p:grpSpPr>
            <a:xfrm>
              <a:off x="5938157" y="1624953"/>
              <a:ext cx="2569464" cy="948610"/>
              <a:chOff x="5921828" y="3217979"/>
              <a:chExt cx="2569464" cy="948610"/>
            </a:xfrm>
            <a:effectLst/>
          </p:grpSpPr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9F6DABB4-60A2-46DC-9F66-382B29C24783}"/>
                  </a:ext>
                </a:extLst>
              </p:cNvPr>
              <p:cNvSpPr/>
              <p:nvPr/>
            </p:nvSpPr>
            <p:spPr>
              <a:xfrm>
                <a:off x="5921828" y="3217979"/>
                <a:ext cx="2569464" cy="9486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Transmission Capacity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Limits</a:t>
                </a: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8BE43649-A2F9-4268-8E52-7E8BEDA0B0FA}"/>
                  </a:ext>
                </a:extLst>
              </p:cNvPr>
              <p:cNvSpPr/>
              <p:nvPr/>
            </p:nvSpPr>
            <p:spPr>
              <a:xfrm>
                <a:off x="5921828" y="3217979"/>
                <a:ext cx="740664" cy="948610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all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59" name="Connector: Curved 258">
            <a:extLst>
              <a:ext uri="{FF2B5EF4-FFF2-40B4-BE49-F238E27FC236}">
                <a16:creationId xmlns:a16="http://schemas.microsoft.com/office/drawing/2014/main" id="{5BC28790-E711-4905-AEF5-A8A316DC6AE2}"/>
              </a:ext>
            </a:extLst>
          </p:cNvPr>
          <p:cNvCxnSpPr>
            <a:cxnSpLocks/>
          </p:cNvCxnSpPr>
          <p:nvPr/>
        </p:nvCxnSpPr>
        <p:spPr>
          <a:xfrm>
            <a:off x="4756678" y="1679603"/>
            <a:ext cx="1152688" cy="34877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C4C991F0-479C-4CAB-B7EF-582148CD9829}"/>
              </a:ext>
            </a:extLst>
          </p:cNvPr>
          <p:cNvGrpSpPr/>
          <p:nvPr/>
        </p:nvGrpSpPr>
        <p:grpSpPr>
          <a:xfrm>
            <a:off x="9353164" y="2772463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3CAA5940-614F-4E41-8F88-0A5C268947BD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6DB701C0-DB42-423E-A39A-22E5C3DB24CC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9EF53991-583C-4D6F-B00C-9945572E0960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Active Power</a:t>
                </a: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5FD05FCE-0656-4541-B185-BAAB366417CF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1D5CBC29-20F6-4823-98B8-676910CD9D56}"/>
              </a:ext>
            </a:extLst>
          </p:cNvPr>
          <p:cNvGrpSpPr/>
          <p:nvPr/>
        </p:nvGrpSpPr>
        <p:grpSpPr>
          <a:xfrm>
            <a:off x="9353165" y="1722399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07A9C6A9-B51C-4EB4-AB1F-6FF2C8B44816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616FE707-F70C-4ADB-A5F5-1DC67D56CDCA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AA2385B-8282-4099-AF02-A03100463FC3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Phase Difference</a:t>
                </a: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AE2B3C22-BCDF-47DD-9071-6545E9277E1A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85737C-92A6-CC88-4DFC-B65D301207F0}"/>
              </a:ext>
            </a:extLst>
          </p:cNvPr>
          <p:cNvGrpSpPr/>
          <p:nvPr/>
        </p:nvGrpSpPr>
        <p:grpSpPr>
          <a:xfrm>
            <a:off x="6848530" y="3827046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FA82CB-5DE6-5C67-C644-EFB06CFBA79C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105703E-728C-80A8-5D83-81B6A4DFC7B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05D43D-09EF-462B-E4D6-C1554986C6F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 Model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2146AAA-1F02-D204-FF63-94369792C2D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05D779E8-7286-7C89-F562-294B9C68A7D5}"/>
              </a:ext>
            </a:extLst>
          </p:cNvPr>
          <p:cNvCxnSpPr>
            <a:cxnSpLocks/>
          </p:cNvCxnSpPr>
          <p:nvPr/>
        </p:nvCxnSpPr>
        <p:spPr>
          <a:xfrm flipV="1">
            <a:off x="5333022" y="4214521"/>
            <a:ext cx="948840" cy="894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13FA5B97-2F0F-8429-3B3B-DB0C053EF632}"/>
              </a:ext>
            </a:extLst>
          </p:cNvPr>
          <p:cNvCxnSpPr>
            <a:cxnSpLocks/>
          </p:cNvCxnSpPr>
          <p:nvPr/>
        </p:nvCxnSpPr>
        <p:spPr>
          <a:xfrm>
            <a:off x="5340137" y="2744201"/>
            <a:ext cx="941725" cy="2580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932FCDCB-5AFD-5494-8B12-D74E17DFFD07}"/>
              </a:ext>
            </a:extLst>
          </p:cNvPr>
          <p:cNvCxnSpPr>
            <a:cxnSpLocks/>
          </p:cNvCxnSpPr>
          <p:nvPr/>
        </p:nvCxnSpPr>
        <p:spPr>
          <a:xfrm flipV="1">
            <a:off x="4590682" y="5197542"/>
            <a:ext cx="1373307" cy="1718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B07C6C13-1645-91A3-4FBB-0397976CC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57BFCAF-448F-F195-20A1-471D9E0EE9FB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1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1F0E1E8D-9B29-85C7-ACBA-EA98DE22A3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6BF75C12-F164-AAC5-605E-0C8DFF6AC6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232D1C0-E9B4-3DB2-FA8A-7D884BDCFA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03B8B88E-9C9A-63C0-E2AA-56B4D349558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69165" y="1879736"/>
            <a:ext cx="990332" cy="59006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3D9B46EB-D9EC-086B-41EC-C0FA321C0D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64626" y="4077850"/>
            <a:ext cx="999411" cy="59006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840D8E37-8E5A-1CA9-D01B-8CBBBC99779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2546168" y="3276560"/>
            <a:ext cx="552702" cy="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109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0"/>
            <a:ext cx="9014791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Hypothetical Single Bus System</a:t>
            </a:r>
            <a:endParaRPr lang="en-US" sz="4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76B1D0B-DDCD-4823-B70C-67976A4EA085}"/>
              </a:ext>
            </a:extLst>
          </p:cNvPr>
          <p:cNvSpPr txBox="1">
            <a:spLocks/>
          </p:cNvSpPr>
          <p:nvPr/>
        </p:nvSpPr>
        <p:spPr>
          <a:xfrm>
            <a:off x="2067730" y="1451832"/>
            <a:ext cx="9710140" cy="5647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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If the Generator is connected directly to the load, how would the system behave?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System Parameters: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Resistive Load consuming 140 MW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CBC4AA7-95E9-267A-74FD-B8DF137CE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7463" y="3429000"/>
            <a:ext cx="3957073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1"/>
            <a:ext cx="9014791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Example: Adding a Transmission Line</a:t>
            </a:r>
            <a:endParaRPr lang="en-US" sz="4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76B1D0B-DDCD-4823-B70C-67976A4EA085}"/>
              </a:ext>
            </a:extLst>
          </p:cNvPr>
          <p:cNvSpPr txBox="1">
            <a:spLocks/>
          </p:cNvSpPr>
          <p:nvPr/>
        </p:nvSpPr>
        <p:spPr>
          <a:xfrm>
            <a:off x="2067730" y="1451824"/>
            <a:ext cx="9710140" cy="5647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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Let’s a 30km 132kV Conductor in the example from the previous slide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24567A3-4BAE-E41B-5EAB-8643B31610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8578" y="2826982"/>
            <a:ext cx="7425692" cy="24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9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1"/>
            <a:ext cx="9014791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Example: Adding a Transmission Line</a:t>
            </a:r>
            <a:endParaRPr lang="en-US" sz="4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76B1D0B-DDCD-4823-B70C-67976A4EA085}"/>
              </a:ext>
            </a:extLst>
          </p:cNvPr>
          <p:cNvSpPr txBox="1">
            <a:spLocks/>
          </p:cNvSpPr>
          <p:nvPr/>
        </p:nvSpPr>
        <p:spPr>
          <a:xfrm>
            <a:off x="2067730" y="1451824"/>
            <a:ext cx="9710140" cy="5647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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What happens when the load drops by a factor of 10?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715812F-41AD-C4A8-06B2-9DB623CC1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6695" y="2596724"/>
            <a:ext cx="7355696" cy="25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5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Can T/Lines Be Modelled Mathematically?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7906" y="1114624"/>
            <a:ext cx="7976186" cy="135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be modeled through Resistance (R), Reactance (X) and Susceptance (B)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EBDA7F7-E416-5E63-D250-DE0262701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601" y="3159171"/>
            <a:ext cx="5340997" cy="1448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84BEB3-8658-07A1-0B72-D759017210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8648" y="1765455"/>
            <a:ext cx="3029373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F8500-AE49-0527-9518-F83E5BCE8ABF}"/>
              </a:ext>
            </a:extLst>
          </p:cNvPr>
          <p:cNvSpPr txBox="1"/>
          <p:nvPr/>
        </p:nvSpPr>
        <p:spPr>
          <a:xfrm>
            <a:off x="754994" y="3641347"/>
            <a:ext cx="607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224A90"/>
                </a:solidFill>
                <a:effectLst/>
                <a:uLnTx/>
                <a:uFillTx/>
                <a:latin typeface="Arial"/>
                <a:ea typeface="+mj-ea"/>
                <a:cs typeface="+mn-cs"/>
              </a:rPr>
              <a:t>Surge Impedance Loading</a:t>
            </a:r>
          </a:p>
        </p:txBody>
      </p:sp>
    </p:spTree>
    <p:extLst>
      <p:ext uri="{BB962C8B-B14F-4D97-AF65-F5344CB8AC3E}">
        <p14:creationId xmlns:p14="http://schemas.microsoft.com/office/powerpoint/2010/main" val="3856151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51FA0FC-ED41-59CF-B868-20B40D1BBD59}"/>
              </a:ext>
            </a:extLst>
          </p:cNvPr>
          <p:cNvSpPr/>
          <p:nvPr/>
        </p:nvSpPr>
        <p:spPr>
          <a:xfrm>
            <a:off x="6366606" y="1049868"/>
            <a:ext cx="5390849" cy="5275592"/>
          </a:xfrm>
          <a:prstGeom prst="rect">
            <a:avLst/>
          </a:prstGeom>
          <a:solidFill>
            <a:srgbClr val="A6BDD8">
              <a:alpha val="5882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008" y="112715"/>
            <a:ext cx="7373983" cy="739056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Topic Map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30F75B0-EFA6-47AC-A86C-636711842691}"/>
              </a:ext>
            </a:extLst>
          </p:cNvPr>
          <p:cNvGrpSpPr/>
          <p:nvPr/>
        </p:nvGrpSpPr>
        <p:grpSpPr>
          <a:xfrm>
            <a:off x="6848530" y="487259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8787FE8-6251-459A-8F8A-DEF2499F76B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B2054200-A436-4C5E-9C5C-FDB345D545BE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7A3E35A4-864E-4038-885F-779426E123E9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Surge Impedance Loading</a:t>
                </a:r>
                <a:endParaRPr kumimoji="0" lang="en-P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E7D7B48-3074-4586-828A-0EFE293829D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A4A66D7-EFDD-45F9-99C2-8CF2E855D249}"/>
              </a:ext>
            </a:extLst>
          </p:cNvPr>
          <p:cNvGrpSpPr/>
          <p:nvPr/>
        </p:nvGrpSpPr>
        <p:grpSpPr>
          <a:xfrm>
            <a:off x="9353165" y="487259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90F9B3C1-E746-4245-A905-3D1C2D1ED3B0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ADFF6AAB-B696-4112-9DF3-760050D43AE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3D685B78-C4D9-4682-AE3B-62FEACE286D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Apparent Power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CE60364-FA8C-43C0-984C-F104827DC3A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53F79F3-7D85-4ECE-A500-F39B0DDE8801}"/>
              </a:ext>
            </a:extLst>
          </p:cNvPr>
          <p:cNvGrpSpPr/>
          <p:nvPr/>
        </p:nvGrpSpPr>
        <p:grpSpPr>
          <a:xfrm>
            <a:off x="2581079" y="4462760"/>
            <a:ext cx="2074042" cy="693160"/>
            <a:chOff x="5938157" y="2023976"/>
            <a:chExt cx="2569464" cy="551054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B43BAC60-07C4-4DFB-AEB2-BD1CAF78C53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E2EEF8AF-A647-451B-93C1-E356B4E8FA7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effectLst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01D4989-8354-41E3-B660-E01821EFE4F4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Angular Stability Limits</a:t>
                </a: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A24F0E45-538B-4AC9-9801-722EE0101A2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19BE752-A756-4CE1-B9B0-FD24CEDFBF40}"/>
              </a:ext>
            </a:extLst>
          </p:cNvPr>
          <p:cNvGrpSpPr/>
          <p:nvPr/>
        </p:nvGrpSpPr>
        <p:grpSpPr>
          <a:xfrm>
            <a:off x="2578758" y="1368004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B539016A-5AC9-49BB-87D2-67CA7DDA5F7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CA68F3EB-D13E-4EDF-B359-FE703DCBE24B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9876016-16B6-47E7-9CB2-9141C750809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Thermal Limits</a:t>
                </a: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F0D6347-71DF-48EE-BA24-4B2DE362A350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F0B4193-8737-4381-9CF4-7F5DFCC24E82}"/>
              </a:ext>
            </a:extLst>
          </p:cNvPr>
          <p:cNvGrpSpPr/>
          <p:nvPr/>
        </p:nvGrpSpPr>
        <p:grpSpPr>
          <a:xfrm>
            <a:off x="3138592" y="2923530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03BA8F76-6CD9-45CF-A24B-0CE1ACB2932A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C1BCBD6F-7A9D-4F72-9F63-D8ACD92E5196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54A40C64-4233-4966-9E01-3E9E85C5D6C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Voltage Stability Limits</a:t>
                </a: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739F89EF-A1DD-4498-8089-41B4B947B3A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641CCD5-EAAB-4232-AFDF-75061C832EEF}"/>
              </a:ext>
            </a:extLst>
          </p:cNvPr>
          <p:cNvGrpSpPr/>
          <p:nvPr/>
        </p:nvGrpSpPr>
        <p:grpSpPr>
          <a:xfrm>
            <a:off x="6848530" y="173596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FC3BEC38-C9BE-402A-928C-53C9C8E1311E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9814718D-EBB7-42DD-82BC-5731EBEE0A7D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28646221-B6CD-482D-9227-0F8C79255BD1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Power Triangle</a:t>
                </a:r>
                <a:endParaRPr kumimoji="0" lang="en-P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0AAF3B0A-DC58-41BA-BC2F-9330594F512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F3D70206-26DB-4337-99F0-0750D728FFEB}"/>
              </a:ext>
            </a:extLst>
          </p:cNvPr>
          <p:cNvGrpSpPr/>
          <p:nvPr/>
        </p:nvGrpSpPr>
        <p:grpSpPr>
          <a:xfrm>
            <a:off x="9353165" y="3822527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3B4D5E9-4618-48E2-A5E3-308BEC81E06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8163E694-233C-4D84-B61B-DED9E19A4311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B9F3D09A-67B5-44C7-94F5-44BE2F7B340A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Reactive Power</a:t>
                </a: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C83E4BE-3786-489B-B550-F9796174D0F8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A51F20F1-0CDE-4C6F-9226-F12292DB30DE}"/>
              </a:ext>
            </a:extLst>
          </p:cNvPr>
          <p:cNvGrpSpPr/>
          <p:nvPr/>
        </p:nvGrpSpPr>
        <p:grpSpPr>
          <a:xfrm>
            <a:off x="6848530" y="2781503"/>
            <a:ext cx="2074042" cy="693160"/>
            <a:chOff x="5938157" y="2023976"/>
            <a:chExt cx="2569465" cy="551054"/>
          </a:xfrm>
          <a:solidFill>
            <a:schemeClr val="accent4"/>
          </a:solidFill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71466DF5-29E7-4450-BF6E-0CFD685E2476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119B07F9-87CE-4A1B-B36F-5351B2045F4F}"/>
                </a:ext>
              </a:extLst>
            </p:cNvPr>
            <p:cNvGrpSpPr/>
            <p:nvPr/>
          </p:nvGrpSpPr>
          <p:grpSpPr>
            <a:xfrm>
              <a:off x="5938157" y="2023976"/>
              <a:ext cx="2569465" cy="551054"/>
              <a:chOff x="5921828" y="3617002"/>
              <a:chExt cx="2569465" cy="551054"/>
            </a:xfrm>
            <a:grpFill/>
            <a:effectLst/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833319B4-3A65-4EF4-9373-313887DBC23C}"/>
                  </a:ext>
                </a:extLst>
              </p:cNvPr>
              <p:cNvSpPr/>
              <p:nvPr/>
            </p:nvSpPr>
            <p:spPr>
              <a:xfrm>
                <a:off x="5921829" y="3617002"/>
                <a:ext cx="2569464" cy="55105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 Unit System</a:t>
                </a: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C8FB84DA-C388-4E58-A6F4-96D6BD229636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2774AEF-B9EB-472B-95DF-9B0078605672}"/>
              </a:ext>
            </a:extLst>
          </p:cNvPr>
          <p:cNvGrpSpPr/>
          <p:nvPr/>
        </p:nvGrpSpPr>
        <p:grpSpPr>
          <a:xfrm>
            <a:off x="400421" y="2679941"/>
            <a:ext cx="2074042" cy="1193238"/>
            <a:chOff x="5938157" y="1624953"/>
            <a:chExt cx="2569464" cy="948610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DD968C6E-E336-464E-8B46-B103A520A870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all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C2FBAF8-19E1-4015-B8B4-1778DF24E7D7}"/>
                </a:ext>
              </a:extLst>
            </p:cNvPr>
            <p:cNvGrpSpPr/>
            <p:nvPr/>
          </p:nvGrpSpPr>
          <p:grpSpPr>
            <a:xfrm>
              <a:off x="5938157" y="1624953"/>
              <a:ext cx="2569464" cy="948610"/>
              <a:chOff x="5921828" y="3217979"/>
              <a:chExt cx="2569464" cy="948610"/>
            </a:xfrm>
            <a:effectLst/>
          </p:grpSpPr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9F6DABB4-60A2-46DC-9F66-382B29C24783}"/>
                  </a:ext>
                </a:extLst>
              </p:cNvPr>
              <p:cNvSpPr/>
              <p:nvPr/>
            </p:nvSpPr>
            <p:spPr>
              <a:xfrm>
                <a:off x="5921828" y="3217979"/>
                <a:ext cx="2569464" cy="9486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Transmission Capacity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Limits</a:t>
                </a: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8BE43649-A2F9-4268-8E52-7E8BEDA0B0FA}"/>
                  </a:ext>
                </a:extLst>
              </p:cNvPr>
              <p:cNvSpPr/>
              <p:nvPr/>
            </p:nvSpPr>
            <p:spPr>
              <a:xfrm>
                <a:off x="5921828" y="3217979"/>
                <a:ext cx="740664" cy="948610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all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59" name="Connector: Curved 258">
            <a:extLst>
              <a:ext uri="{FF2B5EF4-FFF2-40B4-BE49-F238E27FC236}">
                <a16:creationId xmlns:a16="http://schemas.microsoft.com/office/drawing/2014/main" id="{5BC28790-E711-4905-AEF5-A8A316DC6AE2}"/>
              </a:ext>
            </a:extLst>
          </p:cNvPr>
          <p:cNvCxnSpPr>
            <a:cxnSpLocks/>
          </p:cNvCxnSpPr>
          <p:nvPr/>
        </p:nvCxnSpPr>
        <p:spPr>
          <a:xfrm>
            <a:off x="4756678" y="1679603"/>
            <a:ext cx="1152688" cy="34877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C4C991F0-479C-4CAB-B7EF-582148CD9829}"/>
              </a:ext>
            </a:extLst>
          </p:cNvPr>
          <p:cNvGrpSpPr/>
          <p:nvPr/>
        </p:nvGrpSpPr>
        <p:grpSpPr>
          <a:xfrm>
            <a:off x="9353164" y="2772463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3CAA5940-614F-4E41-8F88-0A5C268947BD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6DB701C0-DB42-423E-A39A-22E5C3DB24CC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9EF53991-583C-4D6F-B00C-9945572E0960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Active Power</a:t>
                </a: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5FD05FCE-0656-4541-B185-BAAB366417CF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1D5CBC29-20F6-4823-98B8-676910CD9D56}"/>
              </a:ext>
            </a:extLst>
          </p:cNvPr>
          <p:cNvGrpSpPr/>
          <p:nvPr/>
        </p:nvGrpSpPr>
        <p:grpSpPr>
          <a:xfrm>
            <a:off x="9353165" y="1722399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07A9C6A9-B51C-4EB4-AB1F-6FF2C8B44816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616FE707-F70C-4ADB-A5F5-1DC67D56CDCA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AA2385B-8282-4099-AF02-A03100463FC3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Phase Difference</a:t>
                </a: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AE2B3C22-BCDF-47DD-9071-6545E9277E1A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85737C-92A6-CC88-4DFC-B65D301207F0}"/>
              </a:ext>
            </a:extLst>
          </p:cNvPr>
          <p:cNvGrpSpPr/>
          <p:nvPr/>
        </p:nvGrpSpPr>
        <p:grpSpPr>
          <a:xfrm>
            <a:off x="6848530" y="3827046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FA82CB-5DE6-5C67-C644-EFB06CFBA79C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105703E-728C-80A8-5D83-81B6A4DFC7B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05D43D-09EF-462B-E4D6-C1554986C6F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 Model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2146AAA-1F02-D204-FF63-94369792C2D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05D779E8-7286-7C89-F562-294B9C68A7D5}"/>
              </a:ext>
            </a:extLst>
          </p:cNvPr>
          <p:cNvCxnSpPr>
            <a:cxnSpLocks/>
          </p:cNvCxnSpPr>
          <p:nvPr/>
        </p:nvCxnSpPr>
        <p:spPr>
          <a:xfrm flipV="1">
            <a:off x="5333022" y="4214521"/>
            <a:ext cx="948840" cy="894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13FA5B97-2F0F-8429-3B3B-DB0C053EF632}"/>
              </a:ext>
            </a:extLst>
          </p:cNvPr>
          <p:cNvCxnSpPr>
            <a:cxnSpLocks/>
          </p:cNvCxnSpPr>
          <p:nvPr/>
        </p:nvCxnSpPr>
        <p:spPr>
          <a:xfrm>
            <a:off x="5340137" y="2744201"/>
            <a:ext cx="941725" cy="2580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932FCDCB-5AFD-5494-8B12-D74E17DFFD07}"/>
              </a:ext>
            </a:extLst>
          </p:cNvPr>
          <p:cNvCxnSpPr>
            <a:cxnSpLocks/>
          </p:cNvCxnSpPr>
          <p:nvPr/>
        </p:nvCxnSpPr>
        <p:spPr>
          <a:xfrm flipV="1">
            <a:off x="4590682" y="5197542"/>
            <a:ext cx="1373307" cy="1718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B07C6C13-1645-91A3-4FBB-0397976CC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57BFCAF-448F-F195-20A1-471D9E0EE9FB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1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1F0E1E8D-9B29-85C7-ACBA-EA98DE22A3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6BF75C12-F164-AAC5-605E-0C8DFF6AC6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232D1C0-E9B4-3DB2-FA8A-7D884BDCFA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03B8B88E-9C9A-63C0-E2AA-56B4D349558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69165" y="1879736"/>
            <a:ext cx="990332" cy="59006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3D9B46EB-D9EC-086B-41EC-C0FA321C0D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64626" y="4077850"/>
            <a:ext cx="999411" cy="59006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840D8E37-8E5A-1CA9-D01B-8CBBBC99779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2546168" y="3276560"/>
            <a:ext cx="552702" cy="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75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016E2569-7095-4772-DAE9-0DBA255AD54D}"/>
              </a:ext>
            </a:extLst>
          </p:cNvPr>
          <p:cNvSpPr/>
          <p:nvPr/>
        </p:nvSpPr>
        <p:spPr>
          <a:xfrm>
            <a:off x="2984058" y="2442884"/>
            <a:ext cx="1214375" cy="121437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90648E2-9B51-46E7-E373-0055496A2543}"/>
              </a:ext>
            </a:extLst>
          </p:cNvPr>
          <p:cNvSpPr/>
          <p:nvPr/>
        </p:nvSpPr>
        <p:spPr>
          <a:xfrm>
            <a:off x="7840662" y="2280217"/>
            <a:ext cx="1214375" cy="1214375"/>
          </a:xfrm>
          <a:prstGeom prst="ellipse">
            <a:avLst/>
          </a:prstGeom>
          <a:solidFill>
            <a:srgbClr val="FFA5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A2F9DF-2A1F-BE5E-A890-D5B94BB07D0E}"/>
              </a:ext>
            </a:extLst>
          </p:cNvPr>
          <p:cNvSpPr/>
          <p:nvPr/>
        </p:nvSpPr>
        <p:spPr>
          <a:xfrm>
            <a:off x="7322920" y="2317312"/>
            <a:ext cx="1214375" cy="1214375"/>
          </a:xfrm>
          <a:prstGeom prst="ellipse">
            <a:avLst/>
          </a:prstGeom>
          <a:solidFill>
            <a:srgbClr val="FFA5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98B1E0-C8C5-6B70-CA07-3CB71A41EAD4}"/>
              </a:ext>
            </a:extLst>
          </p:cNvPr>
          <p:cNvSpPr/>
          <p:nvPr/>
        </p:nvSpPr>
        <p:spPr>
          <a:xfrm>
            <a:off x="7401137" y="2259213"/>
            <a:ext cx="1554480" cy="1554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dist="228600" dir="828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14216C-3FA3-3967-63CE-D8D83B98CA8B}"/>
              </a:ext>
            </a:extLst>
          </p:cNvPr>
          <p:cNvSpPr/>
          <p:nvPr/>
        </p:nvSpPr>
        <p:spPr>
          <a:xfrm>
            <a:off x="7432569" y="2280217"/>
            <a:ext cx="1554480" cy="1554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dist="228600" dir="828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3C3FA2-CFE3-B5B3-C039-950ECEE2B661}"/>
              </a:ext>
            </a:extLst>
          </p:cNvPr>
          <p:cNvSpPr txBox="1"/>
          <p:nvPr/>
        </p:nvSpPr>
        <p:spPr>
          <a:xfrm>
            <a:off x="3287656" y="3789403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SemiBold" panose="020B0000000000000000" pitchFamily="34" charset="0"/>
                <a:cs typeface="Mukta SemiBold" panose="020B0000000000000000" pitchFamily="34" charset="0"/>
              </a:rPr>
              <a:t>Omer H. Malik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SemiBold" panose="020B0000000000000000" pitchFamily="34" charset="0"/>
              <a:cs typeface="Mukta SemiBold" panose="020B00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667079-3347-9CDC-331B-590AF7BC8FC2}"/>
              </a:ext>
            </a:extLst>
          </p:cNvPr>
          <p:cNvSpPr txBox="1"/>
          <p:nvPr/>
        </p:nvSpPr>
        <p:spPr>
          <a:xfrm>
            <a:off x="3287656" y="4070319"/>
            <a:ext cx="1881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Medium" panose="020B0000000000000000" pitchFamily="34" charset="0"/>
                <a:cs typeface="+mn-cs"/>
              </a:rPr>
              <a:t>Board Member – APEx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Medium" panose="020B0000000000000000" pitchFamily="34" charset="0"/>
                <a:cs typeface="+mn-cs"/>
              </a:rPr>
              <a:t>Course Director - EMTP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Medium" panose="020B0000000000000000" pitchFamily="34" charset="0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E2871E-5204-56F5-C3C0-6237E1B7BD2A}"/>
              </a:ext>
            </a:extLst>
          </p:cNvPr>
          <p:cNvGrpSpPr/>
          <p:nvPr/>
        </p:nvGrpSpPr>
        <p:grpSpPr>
          <a:xfrm>
            <a:off x="8209809" y="3864231"/>
            <a:ext cx="2531078" cy="825779"/>
            <a:chOff x="10227837" y="5909422"/>
            <a:chExt cx="2531078" cy="82577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5214FF-1B64-FF97-0EED-D9F186C6576E}"/>
                </a:ext>
              </a:extLst>
            </p:cNvPr>
            <p:cNvSpPr txBox="1"/>
            <p:nvPr/>
          </p:nvSpPr>
          <p:spPr>
            <a:xfrm>
              <a:off x="10227837" y="5909422"/>
              <a:ext cx="1709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SemiBold" panose="020B0000000000000000" pitchFamily="34" charset="0"/>
                  <a:cs typeface="Mukta SemiBold" panose="020B0000000000000000" pitchFamily="34" charset="0"/>
                </a:rPr>
                <a:t>Aitzaz Hussain</a:t>
              </a:r>
              <a:endPara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SemiBold" panose="020B0000000000000000" pitchFamily="34" charset="0"/>
                <a:cs typeface="Mukta SemiBold" panose="020B0000000000000000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84F414-F502-1CAE-3D17-AFAD9A5C77B3}"/>
                </a:ext>
              </a:extLst>
            </p:cNvPr>
            <p:cNvSpPr txBox="1"/>
            <p:nvPr/>
          </p:nvSpPr>
          <p:spPr>
            <a:xfrm>
              <a:off x="10227837" y="6211981"/>
              <a:ext cx="25310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Medium" panose="020B0000000000000000" pitchFamily="34" charset="0"/>
                  <a:cs typeface="+mn-cs"/>
                </a:rPr>
                <a:t>DM </a:t>
              </a:r>
              <a:r>
                <a:rPr lang="en-US" sz="1400" dirty="0">
                  <a:solidFill>
                    <a:prstClr val="black"/>
                  </a:solidFill>
                  <a:latin typeface="Mukta Medium" panose="020B0000000000000000" pitchFamily="34" charset="0"/>
                </a:rPr>
                <a:t>Market Design &amp; Simulation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Medium" panose="020B0000000000000000" pitchFamily="34" charset="0"/>
                  <a:cs typeface="+mn-cs"/>
                </a:rPr>
                <a:t>CPPA-G</a:t>
              </a:r>
            </a:p>
          </p:txBody>
        </p:sp>
      </p:grpSp>
      <p:pic>
        <p:nvPicPr>
          <p:cNvPr id="33" name="Picture Placeholder 32" descr="A person with a beard wearing a suit&#10;&#10;Description automatically generated">
            <a:extLst>
              <a:ext uri="{FF2B5EF4-FFF2-40B4-BE49-F238E27FC236}">
                <a16:creationId xmlns:a16="http://schemas.microsoft.com/office/drawing/2014/main" id="{1E09D097-2A65-FA5D-3974-C2CFABEEAC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t="904" r="-620" b="32498"/>
          <a:stretch/>
        </p:blipFill>
        <p:spPr>
          <a:xfrm>
            <a:off x="2552142" y="2122832"/>
            <a:ext cx="1554480" cy="1554480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7BC8631-8FB7-965C-31E3-9AECFCBE1428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1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2BB10331-49EB-A0BE-E304-CB5707A436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5062B70-F715-D7F4-0FCC-42DBC9C108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702ACD84-7825-B519-1D7F-E93820448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B46B4AD-1B58-2C11-2C0E-009CE6963FFA}"/>
              </a:ext>
            </a:extLst>
          </p:cNvPr>
          <p:cNvSpPr txBox="1"/>
          <p:nvPr/>
        </p:nvSpPr>
        <p:spPr>
          <a:xfrm>
            <a:off x="6112552" y="3162355"/>
            <a:ext cx="144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SemiBold" panose="020B0000000000000000"/>
                <a:cs typeface="+mn-cs"/>
              </a:rPr>
              <a:t>Presenter</a:t>
            </a:r>
            <a:endParaRPr kumimoji="0" lang="en-PK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SemiBold" panose="020B000000000000000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3F3E0-CCDE-8FAB-E0CA-69C7B93217E8}"/>
              </a:ext>
            </a:extLst>
          </p:cNvPr>
          <p:cNvSpPr txBox="1"/>
          <p:nvPr/>
        </p:nvSpPr>
        <p:spPr>
          <a:xfrm>
            <a:off x="1186714" y="2851787"/>
            <a:ext cx="129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SemiBold" panose="020B0000000000000000"/>
                <a:cs typeface="+mn-cs"/>
              </a:rPr>
              <a:t>Panelist</a:t>
            </a:r>
            <a:endParaRPr kumimoji="0" lang="en-PK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SemiBold" panose="020B0000000000000000"/>
              <a:cs typeface="+mn-cs"/>
            </a:endParaRP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28436" y="131273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Meet The Team for Session 04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157206B-7F41-1E4F-9BFE-635A6AEA76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pic>
        <p:nvPicPr>
          <p:cNvPr id="26" name="Picture Placeholder 25" descr="A person in a suit and tie&#10;&#10;Description automatically generated">
            <a:extLst>
              <a:ext uri="{FF2B5EF4-FFF2-40B4-BE49-F238E27FC236}">
                <a16:creationId xmlns:a16="http://schemas.microsoft.com/office/drawing/2014/main" id="{0BF1BE40-A0DC-9FDA-36D6-CFFC8E9242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8291"/>
          <a:stretch>
            <a:fillRect/>
          </a:stretch>
        </p:blipFill>
        <p:spPr>
          <a:xfrm>
            <a:off x="7414731" y="2273555"/>
            <a:ext cx="1554480" cy="1554480"/>
          </a:xfrm>
        </p:spPr>
      </p:pic>
    </p:spTree>
    <p:extLst>
      <p:ext uri="{BB962C8B-B14F-4D97-AF65-F5344CB8AC3E}">
        <p14:creationId xmlns:p14="http://schemas.microsoft.com/office/powerpoint/2010/main" val="20336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4" grpId="0" animBg="1"/>
      <p:bldP spid="9" grpId="0" animBg="1"/>
      <p:bldP spid="10" grpId="0"/>
      <p:bldP spid="11" grpId="0"/>
      <p:bldP spid="3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Surge Impedance Loading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07907" y="770189"/>
                <a:ext cx="7976186" cy="4612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Surge Impedance Loading (SIL) represents the maximum power that can be transferred through a transmission line keeping a flat voltage profile between sending end and receiving end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  <a:defRPr/>
                </a:pPr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7" algn="just">
                  <a:defRPr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𝑺𝑰𝑳</m:t>
                    </m:r>
                    <m:r>
                      <a:rPr lang="en-US" sz="2200" b="1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b="1" dirty="0">
                    <a:latin typeface="Calibri 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200" b="1">
                                <a:latin typeface="Calibri "/>
                              </a:rPr>
                              <m:t>V</m:t>
                            </m:r>
                          </m:e>
                          <m:sup>
                            <m: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200" b="1" i="0" smtClean="0">
                            <a:latin typeface="Calibri 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sz="2200" b="1" i="0" baseline="-25000" smtClean="0">
                            <a:latin typeface="Calibri 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PK" sz="2200" b="1">
                            <a:latin typeface="Calibri 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en-US" sz="2200" dirty="0">
                    <a:latin typeface="Calibri "/>
                    <a:ea typeface="Tahoma" panose="020B0604030504040204" pitchFamily="34" charset="0"/>
                    <a:cs typeface="Tahoma" panose="020B0604030504040204" pitchFamily="34" charset="0"/>
                  </a:rPr>
                  <a:t>Where:</a:t>
                </a:r>
              </a:p>
              <a:p>
                <a:pPr lvl="1" algn="just"/>
                <a:r>
                  <a:rPr lang="en-US" sz="2200" dirty="0">
                    <a:latin typeface="Calibri "/>
                    <a:ea typeface="Tahoma" panose="020B0604030504040204" pitchFamily="34" charset="0"/>
                    <a:cs typeface="Tahoma" panose="020B0604030504040204" pitchFamily="34" charset="0"/>
                  </a:rPr>
                  <a:t>	V is the voltage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0" i="0" smtClean="0">
                        <a:latin typeface="Calibri "/>
                      </a:rPr>
                      <m:t>Z</m:t>
                    </m:r>
                    <m:r>
                      <m:rPr>
                        <m:nor/>
                      </m:rPr>
                      <a:rPr lang="en-US" sz="2200" b="0" i="0" baseline="-25000" smtClean="0">
                        <a:latin typeface="Calibri "/>
                      </a:rPr>
                      <m:t>0</m:t>
                    </m:r>
                  </m:oMath>
                </a14:m>
                <a:r>
                  <a:rPr lang="en-US" sz="2200" dirty="0">
                    <a:latin typeface="Calibri "/>
                    <a:ea typeface="Tahoma" panose="020B0604030504040204" pitchFamily="34" charset="0"/>
                    <a:cs typeface="Tahoma" panose="020B0604030504040204" pitchFamily="34" charset="0"/>
                  </a:rPr>
                  <a:t> is the surge impedance</a:t>
                </a:r>
              </a:p>
              <a:p>
                <a:pPr lvl="1" algn="just"/>
                <a:endParaRPr lang="en-US" sz="2200" dirty="0">
                  <a:latin typeface="Calibri 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0" i="0" smtClean="0">
                        <a:latin typeface="Calibri "/>
                      </a:rPr>
                      <m:t>Z</m:t>
                    </m:r>
                    <m:r>
                      <m:rPr>
                        <m:nor/>
                      </m:rPr>
                      <a:rPr lang="en-US" sz="2200" b="0" i="0" baseline="-25000" smtClean="0">
                        <a:latin typeface="Calibri "/>
                      </a:rPr>
                      <m:t>0</m:t>
                    </m:r>
                  </m:oMath>
                </a14:m>
                <a:r>
                  <a:rPr lang="en-US" sz="2200" dirty="0">
                    <a:latin typeface="Calibri "/>
                    <a:ea typeface="Tahoma" panose="020B0604030504040204" pitchFamily="34" charset="0"/>
                    <a:cs typeface="Tahoma" panose="020B0604030504040204" pitchFamily="34" charset="0"/>
                  </a:rPr>
                  <a:t> can be approximated as:</a:t>
                </a:r>
              </a:p>
              <a:p>
                <a:pPr lvl="7"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 smtClean="0">
                        <a:latin typeface="Calibri "/>
                      </a:rPr>
                      <m:t>Z</m:t>
                    </m:r>
                    <m:r>
                      <m:rPr>
                        <m:nor/>
                      </m:rPr>
                      <a:rPr lang="en-US" sz="2200" b="1" baseline="-25000" smtClean="0">
                        <a:latin typeface="Calibri "/>
                      </a:rPr>
                      <m:t>0</m:t>
                    </m:r>
                  </m:oMath>
                </a14:m>
                <a:r>
                  <a:rPr lang="en-US" sz="2200" b="1" dirty="0">
                    <a:latin typeface="Calibri 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200" b="1" i="0" smtClean="0">
                                <a:latin typeface="Calibri "/>
                              </a:rPr>
                              <m:t>X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200" b="1" i="0" smtClean="0">
                                <a:latin typeface="Calibri 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PK" sz="2200" b="1">
                                <a:latin typeface="Calibri "/>
                              </a:rPr>
                              <m:t> </m:t>
                            </m:r>
                          </m:den>
                        </m:f>
                      </m:e>
                    </m:rad>
                  </m:oMath>
                </a14:m>
                <a:endParaRPr lang="en-US" sz="2200" b="1" dirty="0">
                  <a:latin typeface="Calibri 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-457200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  <a:defRPr/>
                </a:pPr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07" y="770189"/>
                <a:ext cx="7976186" cy="4612288"/>
              </a:xfrm>
              <a:prstGeom prst="rect">
                <a:avLst/>
              </a:prstGeom>
              <a:blipFill>
                <a:blip r:embed="rId3"/>
                <a:stretch>
                  <a:fillRect l="-994" t="-793" r="-994"/>
                </a:stretch>
              </a:blipFill>
            </p:spPr>
            <p:txBody>
              <a:bodyPr/>
              <a:lstStyle/>
              <a:p>
                <a:r>
                  <a:rPr lang="en-P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CC042448-CD53-64A2-5E21-051711AFC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6" y="4931064"/>
            <a:ext cx="5915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72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Example: Surge Impedance Loading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07907" y="770189"/>
                <a:ext cx="7976186" cy="532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 132kV Line has X= </a:t>
                </a:r>
                <a:r>
                  <a:rPr lang="en-PK" sz="2200" b="0" i="0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0.06588</a:t>
                </a:r>
                <a:r>
                  <a:rPr lang="en-US" sz="2200" b="0" i="0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PU</a:t>
                </a:r>
                <a:r>
                  <a:rPr lang="en-PK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and B= </a:t>
                </a:r>
                <a:r>
                  <a:rPr lang="en-PK" sz="2200" b="0" i="0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0.01572</a:t>
                </a:r>
                <a:r>
                  <a:rPr lang="en-US" sz="2200" b="0" i="0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PU at (100MVA Base Power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2200" b="1" baseline="-25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base</m:t>
                    </m:r>
                  </m:oMath>
                </a14:m>
                <a:r>
                  <a:rPr lang="en-US" sz="2200" b="0" i="0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&amp; 132kV Base Voltage</a:t>
                </a:r>
                <a:r>
                  <a:rPr lang="en-US" sz="2200" b="1" dirty="0">
                    <a:ea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2200" b="1" baseline="-25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base</m:t>
                    </m:r>
                  </m:oMath>
                </a14:m>
                <a:r>
                  <a:rPr lang="en-US" sz="2200" b="0" i="0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)). Find Surge 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Impedance Loading in MW </a:t>
                </a:r>
                <a:r>
                  <a:rPr lang="en-US" sz="2200" b="0" i="0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Z</m:t>
                    </m:r>
                    <m:r>
                      <m:rPr>
                        <m:nor/>
                      </m:rPr>
                      <a:rPr lang="en-US" sz="2200" b="1" i="0" baseline="-250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base</m:t>
                    </m:r>
                  </m:oMath>
                </a14:m>
                <a:r>
                  <a:rPr lang="en-US" sz="2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200" b="1" i="0" smtClean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-US" sz="2200" b="1" baseline="-2500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base</m:t>
                            </m:r>
                          </m:e>
                          <m:sup>
                            <m: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200" b="1" i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200" b="1" i="0" baseline="-2500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base</m:t>
                        </m:r>
                      </m:den>
                    </m:f>
                  </m:oMath>
                </a14:m>
                <a:r>
                  <a:rPr lang="en-US" sz="2200" b="0" i="0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)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  <a:defRPr/>
                </a:pPr>
                <a:endParaRPr lang="en-US" sz="2200" i="0" u="none" strike="noStrike" dirty="0">
                  <a:solidFill>
                    <a:prstClr val="black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2200" i="0" u="none" strike="noStrike" dirty="0">
                    <a:solidFill>
                      <a:prstClr val="black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Useful </a:t>
                </a:r>
                <a:r>
                  <a:rPr lang="en-US" sz="2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Formulas are given below</a:t>
                </a:r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7" algn="just">
                  <a:defRPr/>
                </a:pPr>
                <a:endParaRPr lang="en-US" sz="2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7" algn="just">
                  <a:tabLst>
                    <a:tab pos="895350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𝑺𝑰𝑳</m:t>
                    </m:r>
                    <m:r>
                      <a:rPr lang="en-US" sz="2200" b="1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200" b="1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V</m:t>
                            </m:r>
                          </m:e>
                          <m:sup>
                            <m: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eqArr>
                          <m:eqArr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200" b="1" i="0" smtClean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Z</m:t>
                            </m:r>
                            <m:r>
                              <m:rPr>
                                <m:nor/>
                              </m:rPr>
                              <a:rPr lang="en-US" sz="2200" b="1" i="0" baseline="-25000" smtClean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PK" sz="2200" b="1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  <m:e/>
                        </m:eqArr>
                      </m:den>
                    </m:f>
                  </m:oMath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7" algn="just">
                  <a:tabLst>
                    <a:tab pos="895350" algn="l"/>
                  </a:tabLst>
                </a:pPr>
                <a:endParaRPr lang="en-US" sz="2200" b="1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457200" lvl="7" algn="just">
                  <a:tabLst>
                    <a:tab pos="89535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Z</m:t>
                    </m:r>
                    <m:r>
                      <m:rPr>
                        <m:nor/>
                      </m:rPr>
                      <a:rPr lang="en-US" sz="2200" b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200" b="1" i="0" smtClean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X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200" b="1" i="0" smtClean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PK" sz="2200" b="1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den>
                        </m:f>
                      </m:e>
                    </m:rad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b="1" dirty="0">
                  <a:latin typeface="Calibri" panose="020F0502020204030204" pitchFamily="34" charset="0"/>
                </a:endParaRPr>
              </a:p>
              <a:p>
                <a:pPr marL="457200" lvl="7" algn="just">
                  <a:tabLst>
                    <a:tab pos="895350" algn="l"/>
                  </a:tabLst>
                </a:pPr>
                <a:endParaRPr lang="en-US" sz="2200" b="1" i="1" dirty="0">
                  <a:latin typeface="Cambria Math" panose="02040503050406030204" pitchFamily="18" charset="0"/>
                </a:endParaRPr>
              </a:p>
              <a:p>
                <a:pPr marL="457200" lvl="7" algn="just">
                  <a:tabLst>
                    <a:tab pos="89535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Z</m:t>
                    </m:r>
                    <m:r>
                      <m:rPr>
                        <m:nor/>
                      </m:rPr>
                      <a:rPr lang="en-US" sz="2200" b="1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pu</m:t>
                    </m:r>
                  </m:oMath>
                </a14:m>
                <a:r>
                  <a:rPr lang="en-US" sz="2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sz="2200" b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Actual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sz="2200" b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Base</m:t>
                        </m:r>
                      </m:den>
                    </m:f>
                  </m:oMath>
                </a14:m>
                <a:endParaRPr lang="en-US" sz="2200" b="1" dirty="0">
                  <a:latin typeface="Calibri" panose="020F0502020204030204" pitchFamily="34" charset="0"/>
                </a:endParaRPr>
              </a:p>
              <a:p>
                <a:pPr marL="457200" lvl="7" algn="just">
                  <a:tabLst>
                    <a:tab pos="895350" algn="l"/>
                  </a:tabLst>
                </a:pPr>
                <a:endParaRPr lang="en-US" sz="2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07" y="770189"/>
                <a:ext cx="7976186" cy="5320111"/>
              </a:xfrm>
              <a:prstGeom prst="rect">
                <a:avLst/>
              </a:prstGeom>
              <a:blipFill>
                <a:blip r:embed="rId3"/>
                <a:stretch>
                  <a:fillRect l="-917" t="-687" r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8768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1"/>
            <a:ext cx="9014791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SIL: Heavily Loaded System</a:t>
            </a:r>
            <a:endParaRPr lang="en-US" sz="4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76B1D0B-DDCD-4823-B70C-67976A4EA085}"/>
              </a:ext>
            </a:extLst>
          </p:cNvPr>
          <p:cNvSpPr txBox="1">
            <a:spLocks/>
          </p:cNvSpPr>
          <p:nvPr/>
        </p:nvSpPr>
        <p:spPr>
          <a:xfrm>
            <a:off x="2067730" y="1451824"/>
            <a:ext cx="9710140" cy="5647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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24567A3-4BAE-E41B-5EAB-8643B31610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8578" y="2243323"/>
            <a:ext cx="6794844" cy="23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1"/>
            <a:ext cx="9014791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SIL: Lightly Loaded System</a:t>
            </a:r>
            <a:endParaRPr lang="en-US" sz="4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76B1D0B-DDCD-4823-B70C-67976A4EA085}"/>
              </a:ext>
            </a:extLst>
          </p:cNvPr>
          <p:cNvSpPr txBox="1">
            <a:spLocks/>
          </p:cNvSpPr>
          <p:nvPr/>
        </p:nvSpPr>
        <p:spPr>
          <a:xfrm>
            <a:off x="2067730" y="1451824"/>
            <a:ext cx="9710140" cy="5647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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715812F-41AD-C4A8-06B2-9DB623CC1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8152" y="2108083"/>
            <a:ext cx="7355696" cy="26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1"/>
            <a:ext cx="9014791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Example: Surge Impedance Loading</a:t>
            </a:r>
            <a:endParaRPr lang="en-US" sz="4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76B1D0B-DDCD-4823-B70C-67976A4EA085}"/>
              </a:ext>
            </a:extLst>
          </p:cNvPr>
          <p:cNvSpPr txBox="1">
            <a:spLocks/>
          </p:cNvSpPr>
          <p:nvPr/>
        </p:nvSpPr>
        <p:spPr>
          <a:xfrm>
            <a:off x="2067730" y="1451824"/>
            <a:ext cx="9710140" cy="5647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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What happens when the line is loaded at SIL?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87FACDF-A616-E54F-626C-A318A06456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426" y="2552700"/>
            <a:ext cx="6824755" cy="256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9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F8500-AE49-0527-9518-F83E5BCE8ABF}"/>
              </a:ext>
            </a:extLst>
          </p:cNvPr>
          <p:cNvSpPr txBox="1"/>
          <p:nvPr/>
        </p:nvSpPr>
        <p:spPr>
          <a:xfrm>
            <a:off x="754994" y="3641347"/>
            <a:ext cx="6073189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224A90"/>
                </a:solidFill>
                <a:effectLst/>
                <a:uLnTx/>
                <a:uFillTx/>
                <a:latin typeface="Arial"/>
                <a:ea typeface="+mj-ea"/>
                <a:cs typeface="+mn-cs"/>
              </a:rPr>
              <a:t>Transmission Capacity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224A90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388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51FA0FC-ED41-59CF-B868-20B40D1BBD59}"/>
              </a:ext>
            </a:extLst>
          </p:cNvPr>
          <p:cNvSpPr/>
          <p:nvPr/>
        </p:nvSpPr>
        <p:spPr>
          <a:xfrm>
            <a:off x="6366606" y="1049868"/>
            <a:ext cx="5390849" cy="5275592"/>
          </a:xfrm>
          <a:prstGeom prst="rect">
            <a:avLst/>
          </a:prstGeom>
          <a:solidFill>
            <a:srgbClr val="A6BDD8">
              <a:alpha val="5882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008" y="112715"/>
            <a:ext cx="7373983" cy="739056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Topic Map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30F75B0-EFA6-47AC-A86C-636711842691}"/>
              </a:ext>
            </a:extLst>
          </p:cNvPr>
          <p:cNvGrpSpPr/>
          <p:nvPr/>
        </p:nvGrpSpPr>
        <p:grpSpPr>
          <a:xfrm>
            <a:off x="6848530" y="487259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8787FE8-6251-459A-8F8A-DEF2499F76B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B2054200-A436-4C5E-9C5C-FDB345D545BE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7A3E35A4-864E-4038-885F-779426E123E9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Surge Impedance Loading</a:t>
                </a:r>
                <a:endParaRPr kumimoji="0" lang="en-P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E7D7B48-3074-4586-828A-0EFE293829D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A4A66D7-EFDD-45F9-99C2-8CF2E855D249}"/>
              </a:ext>
            </a:extLst>
          </p:cNvPr>
          <p:cNvGrpSpPr/>
          <p:nvPr/>
        </p:nvGrpSpPr>
        <p:grpSpPr>
          <a:xfrm>
            <a:off x="9353165" y="487259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90F9B3C1-E746-4245-A905-3D1C2D1ED3B0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ADFF6AAB-B696-4112-9DF3-760050D43AE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3D685B78-C4D9-4682-AE3B-62FEACE286D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Apparent Power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CE60364-FA8C-43C0-984C-F104827DC3A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53F79F3-7D85-4ECE-A500-F39B0DDE8801}"/>
              </a:ext>
            </a:extLst>
          </p:cNvPr>
          <p:cNvGrpSpPr/>
          <p:nvPr/>
        </p:nvGrpSpPr>
        <p:grpSpPr>
          <a:xfrm>
            <a:off x="2581079" y="4462760"/>
            <a:ext cx="2074042" cy="693160"/>
            <a:chOff x="5938157" y="2023976"/>
            <a:chExt cx="2569464" cy="551054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B43BAC60-07C4-4DFB-AEB2-BD1CAF78C53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E2EEF8AF-A647-451B-93C1-E356B4E8FA7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effectLst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01D4989-8354-41E3-B660-E01821EFE4F4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Angular Stability Limits</a:t>
                </a: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A24F0E45-538B-4AC9-9801-722EE0101A2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19BE752-A756-4CE1-B9B0-FD24CEDFBF40}"/>
              </a:ext>
            </a:extLst>
          </p:cNvPr>
          <p:cNvGrpSpPr/>
          <p:nvPr/>
        </p:nvGrpSpPr>
        <p:grpSpPr>
          <a:xfrm>
            <a:off x="2578758" y="1368004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B539016A-5AC9-49BB-87D2-67CA7DDA5F7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CA68F3EB-D13E-4EDF-B359-FE703DCBE24B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9876016-16B6-47E7-9CB2-9141C750809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Thermal Limits</a:t>
                </a: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F0D6347-71DF-48EE-BA24-4B2DE362A350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F0B4193-8737-4381-9CF4-7F5DFCC24E82}"/>
              </a:ext>
            </a:extLst>
          </p:cNvPr>
          <p:cNvGrpSpPr/>
          <p:nvPr/>
        </p:nvGrpSpPr>
        <p:grpSpPr>
          <a:xfrm>
            <a:off x="3138592" y="2923530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03BA8F76-6CD9-45CF-A24B-0CE1ACB2932A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C1BCBD6F-7A9D-4F72-9F63-D8ACD92E5196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54A40C64-4233-4966-9E01-3E9E85C5D6C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Voltage Stability Limits</a:t>
                </a: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739F89EF-A1DD-4498-8089-41B4B947B3A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641CCD5-EAAB-4232-AFDF-75061C832EEF}"/>
              </a:ext>
            </a:extLst>
          </p:cNvPr>
          <p:cNvGrpSpPr/>
          <p:nvPr/>
        </p:nvGrpSpPr>
        <p:grpSpPr>
          <a:xfrm>
            <a:off x="6848530" y="173596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FC3BEC38-C9BE-402A-928C-53C9C8E1311E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9814718D-EBB7-42DD-82BC-5731EBEE0A7D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28646221-B6CD-482D-9227-0F8C79255BD1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Power Triangle</a:t>
                </a:r>
                <a:endParaRPr kumimoji="0" lang="en-P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0AAF3B0A-DC58-41BA-BC2F-9330594F512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F3D70206-26DB-4337-99F0-0750D728FFEB}"/>
              </a:ext>
            </a:extLst>
          </p:cNvPr>
          <p:cNvGrpSpPr/>
          <p:nvPr/>
        </p:nvGrpSpPr>
        <p:grpSpPr>
          <a:xfrm>
            <a:off x="9353165" y="3822527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3B4D5E9-4618-48E2-A5E3-308BEC81E06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8163E694-233C-4D84-B61B-DED9E19A4311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B9F3D09A-67B5-44C7-94F5-44BE2F7B340A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Reactive Power</a:t>
                </a: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C83E4BE-3786-489B-B550-F9796174D0F8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A51F20F1-0CDE-4C6F-9226-F12292DB30DE}"/>
              </a:ext>
            </a:extLst>
          </p:cNvPr>
          <p:cNvGrpSpPr/>
          <p:nvPr/>
        </p:nvGrpSpPr>
        <p:grpSpPr>
          <a:xfrm>
            <a:off x="6848530" y="2781503"/>
            <a:ext cx="2074042" cy="693160"/>
            <a:chOff x="5938157" y="2023976"/>
            <a:chExt cx="2569465" cy="551054"/>
          </a:xfrm>
          <a:solidFill>
            <a:schemeClr val="accent4"/>
          </a:solidFill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71466DF5-29E7-4450-BF6E-0CFD685E2476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119B07F9-87CE-4A1B-B36F-5351B2045F4F}"/>
                </a:ext>
              </a:extLst>
            </p:cNvPr>
            <p:cNvGrpSpPr/>
            <p:nvPr/>
          </p:nvGrpSpPr>
          <p:grpSpPr>
            <a:xfrm>
              <a:off x="5938157" y="2023976"/>
              <a:ext cx="2569465" cy="551054"/>
              <a:chOff x="5921828" y="3617002"/>
              <a:chExt cx="2569465" cy="551054"/>
            </a:xfrm>
            <a:grpFill/>
            <a:effectLst/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833319B4-3A65-4EF4-9373-313887DBC23C}"/>
                  </a:ext>
                </a:extLst>
              </p:cNvPr>
              <p:cNvSpPr/>
              <p:nvPr/>
            </p:nvSpPr>
            <p:spPr>
              <a:xfrm>
                <a:off x="5921829" y="3617002"/>
                <a:ext cx="2569464" cy="55105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 Unit System</a:t>
                </a: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C8FB84DA-C388-4E58-A6F4-96D6BD229636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2774AEF-B9EB-472B-95DF-9B0078605672}"/>
              </a:ext>
            </a:extLst>
          </p:cNvPr>
          <p:cNvGrpSpPr/>
          <p:nvPr/>
        </p:nvGrpSpPr>
        <p:grpSpPr>
          <a:xfrm>
            <a:off x="400421" y="2679941"/>
            <a:ext cx="2074042" cy="1193238"/>
            <a:chOff x="5938157" y="1624953"/>
            <a:chExt cx="2569464" cy="948610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DD968C6E-E336-464E-8B46-B103A520A870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all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C2FBAF8-19E1-4015-B8B4-1778DF24E7D7}"/>
                </a:ext>
              </a:extLst>
            </p:cNvPr>
            <p:cNvGrpSpPr/>
            <p:nvPr/>
          </p:nvGrpSpPr>
          <p:grpSpPr>
            <a:xfrm>
              <a:off x="5938157" y="1624953"/>
              <a:ext cx="2569464" cy="948610"/>
              <a:chOff x="5921828" y="3217979"/>
              <a:chExt cx="2569464" cy="948610"/>
            </a:xfrm>
            <a:effectLst/>
          </p:grpSpPr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9F6DABB4-60A2-46DC-9F66-382B29C24783}"/>
                  </a:ext>
                </a:extLst>
              </p:cNvPr>
              <p:cNvSpPr/>
              <p:nvPr/>
            </p:nvSpPr>
            <p:spPr>
              <a:xfrm>
                <a:off x="5921828" y="3217979"/>
                <a:ext cx="2569464" cy="9486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Transmission Capacity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Limits</a:t>
                </a: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8BE43649-A2F9-4268-8E52-7E8BEDA0B0FA}"/>
                  </a:ext>
                </a:extLst>
              </p:cNvPr>
              <p:cNvSpPr/>
              <p:nvPr/>
            </p:nvSpPr>
            <p:spPr>
              <a:xfrm>
                <a:off x="5921828" y="3217979"/>
                <a:ext cx="740664" cy="948610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all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59" name="Connector: Curved 258">
            <a:extLst>
              <a:ext uri="{FF2B5EF4-FFF2-40B4-BE49-F238E27FC236}">
                <a16:creationId xmlns:a16="http://schemas.microsoft.com/office/drawing/2014/main" id="{5BC28790-E711-4905-AEF5-A8A316DC6AE2}"/>
              </a:ext>
            </a:extLst>
          </p:cNvPr>
          <p:cNvCxnSpPr>
            <a:cxnSpLocks/>
          </p:cNvCxnSpPr>
          <p:nvPr/>
        </p:nvCxnSpPr>
        <p:spPr>
          <a:xfrm>
            <a:off x="4756678" y="1679603"/>
            <a:ext cx="1152688" cy="34877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C4C991F0-479C-4CAB-B7EF-582148CD9829}"/>
              </a:ext>
            </a:extLst>
          </p:cNvPr>
          <p:cNvGrpSpPr/>
          <p:nvPr/>
        </p:nvGrpSpPr>
        <p:grpSpPr>
          <a:xfrm>
            <a:off x="9353164" y="2772463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3CAA5940-614F-4E41-8F88-0A5C268947BD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6DB701C0-DB42-423E-A39A-22E5C3DB24CC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9EF53991-583C-4D6F-B00C-9945572E0960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Active Power</a:t>
                </a: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5FD05FCE-0656-4541-B185-BAAB366417CF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1D5CBC29-20F6-4823-98B8-676910CD9D56}"/>
              </a:ext>
            </a:extLst>
          </p:cNvPr>
          <p:cNvGrpSpPr/>
          <p:nvPr/>
        </p:nvGrpSpPr>
        <p:grpSpPr>
          <a:xfrm>
            <a:off x="9353165" y="1722399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07A9C6A9-B51C-4EB4-AB1F-6FF2C8B44816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616FE707-F70C-4ADB-A5F5-1DC67D56CDCA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AA2385B-8282-4099-AF02-A03100463FC3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Phase Difference</a:t>
                </a: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AE2B3C22-BCDF-47DD-9071-6545E9277E1A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85737C-92A6-CC88-4DFC-B65D301207F0}"/>
              </a:ext>
            </a:extLst>
          </p:cNvPr>
          <p:cNvGrpSpPr/>
          <p:nvPr/>
        </p:nvGrpSpPr>
        <p:grpSpPr>
          <a:xfrm>
            <a:off x="6848530" y="3827046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FA82CB-5DE6-5C67-C644-EFB06CFBA79C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105703E-728C-80A8-5D83-81B6A4DFC7B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05D43D-09EF-462B-E4D6-C1554986C6F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 Model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2146AAA-1F02-D204-FF63-94369792C2D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05D779E8-7286-7C89-F562-294B9C68A7D5}"/>
              </a:ext>
            </a:extLst>
          </p:cNvPr>
          <p:cNvCxnSpPr>
            <a:cxnSpLocks/>
          </p:cNvCxnSpPr>
          <p:nvPr/>
        </p:nvCxnSpPr>
        <p:spPr>
          <a:xfrm flipV="1">
            <a:off x="5333022" y="4214521"/>
            <a:ext cx="948840" cy="894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13FA5B97-2F0F-8429-3B3B-DB0C053EF632}"/>
              </a:ext>
            </a:extLst>
          </p:cNvPr>
          <p:cNvCxnSpPr>
            <a:cxnSpLocks/>
          </p:cNvCxnSpPr>
          <p:nvPr/>
        </p:nvCxnSpPr>
        <p:spPr>
          <a:xfrm>
            <a:off x="5340137" y="2744201"/>
            <a:ext cx="941725" cy="2580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932FCDCB-5AFD-5494-8B12-D74E17DFFD07}"/>
              </a:ext>
            </a:extLst>
          </p:cNvPr>
          <p:cNvCxnSpPr>
            <a:cxnSpLocks/>
          </p:cNvCxnSpPr>
          <p:nvPr/>
        </p:nvCxnSpPr>
        <p:spPr>
          <a:xfrm flipV="1">
            <a:off x="4590682" y="5197542"/>
            <a:ext cx="1373307" cy="1718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B07C6C13-1645-91A3-4FBB-0397976CC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57BFCAF-448F-F195-20A1-471D9E0EE9FB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1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1F0E1E8D-9B29-85C7-ACBA-EA98DE22A3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6BF75C12-F164-AAC5-605E-0C8DFF6AC6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232D1C0-E9B4-3DB2-FA8A-7D884BDCFA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03B8B88E-9C9A-63C0-E2AA-56B4D349558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69165" y="1879736"/>
            <a:ext cx="990332" cy="59006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3D9B46EB-D9EC-086B-41EC-C0FA321C0D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64626" y="4077850"/>
            <a:ext cx="999411" cy="59006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840D8E37-8E5A-1CA9-D01B-8CBBBC99779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2546168" y="3276560"/>
            <a:ext cx="552702" cy="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894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0" y="212069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Transmission Capacity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7906" y="1513515"/>
            <a:ext cx="7976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Transmission capacity refers to the maximum amount of power that can flow through the electrical transmission network between specific points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6715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Transmission / Power Transfer Capacity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E47AA4B-AB39-CCD0-D595-46F7307A4B5D}"/>
              </a:ext>
            </a:extLst>
          </p:cNvPr>
          <p:cNvGraphicFramePr/>
          <p:nvPr/>
        </p:nvGraphicFramePr>
        <p:xfrm>
          <a:off x="2028795" y="1124086"/>
          <a:ext cx="8134411" cy="527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304658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F8500-AE49-0527-9518-F83E5BCE8ABF}"/>
              </a:ext>
            </a:extLst>
          </p:cNvPr>
          <p:cNvSpPr txBox="1"/>
          <p:nvPr/>
        </p:nvSpPr>
        <p:spPr>
          <a:xfrm>
            <a:off x="754994" y="3641347"/>
            <a:ext cx="607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224A90"/>
                </a:solidFill>
                <a:effectLst/>
                <a:uLnTx/>
                <a:uFillTx/>
                <a:latin typeface="Arial"/>
                <a:ea typeface="+mj-ea"/>
                <a:cs typeface="+mn-cs"/>
              </a:rPr>
              <a:t>Thermal Limits</a:t>
            </a:r>
          </a:p>
        </p:txBody>
      </p:sp>
    </p:spTree>
    <p:extLst>
      <p:ext uri="{BB962C8B-B14F-4D97-AF65-F5344CB8AC3E}">
        <p14:creationId xmlns:p14="http://schemas.microsoft.com/office/powerpoint/2010/main" val="372036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B337C2F-F4B9-764C-45E5-86A1306E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176" y="5338644"/>
            <a:ext cx="12202176" cy="1519355"/>
            <a:chOff x="-10176" y="5338644"/>
            <a:chExt cx="12202176" cy="15193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1E11FF-4A87-A65F-DAEC-E20057A3F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5331238" y="-2767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19AAC3-64F6-CEDF-0B56-5C0C6BD3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8906919" y="3566802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BA0DE637-E8FB-63A7-A5E2-E28DBE1A4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3921534" y="1406934"/>
              <a:ext cx="1519355" cy="9382775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8632479-63A8-E6EA-2C5E-B17168011C82}"/>
              </a:ext>
            </a:extLst>
          </p:cNvPr>
          <p:cNvSpPr txBox="1"/>
          <p:nvPr/>
        </p:nvSpPr>
        <p:spPr>
          <a:xfrm>
            <a:off x="838200" y="5595614"/>
            <a:ext cx="6850488" cy="91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n-cs"/>
              </a:rPr>
              <a:t>Transmission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29DC8-3E64-6F78-FA35-EBB8DB3C19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41" t="6882" r="27181" b="21290"/>
          <a:stretch/>
        </p:blipFill>
        <p:spPr>
          <a:xfrm>
            <a:off x="7128960" y="1520424"/>
            <a:ext cx="4219362" cy="3668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3F1794-DE95-39ED-90D2-7B55441BB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52252"/>
            <a:ext cx="1067889" cy="46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14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Thermal Limits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7906" y="1012954"/>
            <a:ext cx="79761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power flow in a line increases current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current produces heat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Causes the line to expand and sag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 may lose strength due to this expansion if heated over its material recommended limits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transmission line is assigned a thermal rating denoting the maximum current it can safely transfer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thermal rating is  the power that can continuously flow on the line without causing overheating or damage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 descr="What Is Sag? Sag In Overhead Transmission Line">
            <a:extLst>
              <a:ext uri="{FF2B5EF4-FFF2-40B4-BE49-F238E27FC236}">
                <a16:creationId xmlns:a16="http://schemas.microsoft.com/office/drawing/2014/main" id="{823FEC54-6BC8-639C-C926-212A052C7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90" y="1086820"/>
            <a:ext cx="8352020" cy="48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4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Thermal Limits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rPr>
              <a:t>Different Markets and their role in the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72C9D0B-7CE7-E420-5E81-E5391145A565}"/>
              </a:ext>
            </a:extLst>
          </p:cNvPr>
          <p:cNvGraphicFramePr>
            <a:graphicFrameLocks noGrp="1"/>
          </p:cNvGraphicFramePr>
          <p:nvPr/>
        </p:nvGraphicFramePr>
        <p:xfrm>
          <a:off x="893056" y="1218625"/>
          <a:ext cx="10420215" cy="5081301"/>
        </p:xfrm>
        <a:graphic>
          <a:graphicData uri="http://schemas.openxmlformats.org/drawingml/2006/table">
            <a:tbl>
              <a:tblPr/>
              <a:tblGrid>
                <a:gridCol w="2597174">
                  <a:extLst>
                    <a:ext uri="{9D8B030D-6E8A-4147-A177-3AD203B41FA5}">
                      <a16:colId xmlns:a16="http://schemas.microsoft.com/office/drawing/2014/main" val="413989724"/>
                    </a:ext>
                  </a:extLst>
                </a:gridCol>
                <a:gridCol w="2748466">
                  <a:extLst>
                    <a:ext uri="{9D8B030D-6E8A-4147-A177-3AD203B41FA5}">
                      <a16:colId xmlns:a16="http://schemas.microsoft.com/office/drawing/2014/main" val="1670983415"/>
                    </a:ext>
                  </a:extLst>
                </a:gridCol>
                <a:gridCol w="2597174">
                  <a:extLst>
                    <a:ext uri="{9D8B030D-6E8A-4147-A177-3AD203B41FA5}">
                      <a16:colId xmlns:a16="http://schemas.microsoft.com/office/drawing/2014/main" val="1079457174"/>
                    </a:ext>
                  </a:extLst>
                </a:gridCol>
                <a:gridCol w="2477401">
                  <a:extLst>
                    <a:ext uri="{9D8B030D-6E8A-4147-A177-3AD203B41FA5}">
                      <a16:colId xmlns:a16="http://schemas.microsoft.com/office/drawing/2014/main" val="1827918283"/>
                    </a:ext>
                  </a:extLst>
                </a:gridCol>
              </a:tblGrid>
              <a:tr h="56458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Voltage (kV)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Conductor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Thermal Rating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946696"/>
                  </a:ext>
                </a:extLst>
              </a:tr>
              <a:tr h="564589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(A)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7142"/>
                  </a:ext>
                </a:extLst>
              </a:tr>
              <a:tr h="564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Greeley 4-c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255231"/>
                  </a:ext>
                </a:extLst>
              </a:tr>
              <a:tr h="564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Drake 4-c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071856"/>
                  </a:ext>
                </a:extLst>
              </a:tr>
              <a:tr h="564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Rail 2-c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42728"/>
                  </a:ext>
                </a:extLst>
              </a:tr>
              <a:tr h="564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Rail 1-c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885877"/>
                  </a:ext>
                </a:extLst>
              </a:tr>
              <a:tr h="564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671673"/>
                  </a:ext>
                </a:extLst>
              </a:tr>
              <a:tr h="564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Lynx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688729"/>
                  </a:ext>
                </a:extLst>
              </a:tr>
              <a:tr h="564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360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4037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F8500-AE49-0527-9518-F83E5BCE8ABF}"/>
              </a:ext>
            </a:extLst>
          </p:cNvPr>
          <p:cNvSpPr txBox="1"/>
          <p:nvPr/>
        </p:nvSpPr>
        <p:spPr>
          <a:xfrm>
            <a:off x="754994" y="3641347"/>
            <a:ext cx="607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224A90"/>
                </a:solidFill>
                <a:effectLst/>
                <a:uLnTx/>
                <a:uFillTx/>
                <a:latin typeface="Arial"/>
                <a:ea typeface="+mj-ea"/>
                <a:cs typeface="+mn-cs"/>
              </a:rPr>
              <a:t>Voltage Stability Limits</a:t>
            </a:r>
          </a:p>
        </p:txBody>
      </p:sp>
    </p:spTree>
    <p:extLst>
      <p:ext uri="{BB962C8B-B14F-4D97-AF65-F5344CB8AC3E}">
        <p14:creationId xmlns:p14="http://schemas.microsoft.com/office/powerpoint/2010/main" val="26871809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Voltage Stability Limit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7906" y="1182231"/>
            <a:ext cx="79761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Refers to the maximum limit</a:t>
            </a:r>
            <a:r>
              <a:rPr kumimoji="0" lang="en-US" sz="2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a Power System’s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voltage level beyond which the system may experience voltage</a:t>
            </a:r>
            <a:r>
              <a:rPr kumimoji="0" lang="en-US" sz="2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collapse or instability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maintain voltage stability, power systems typically have specified tolerance levels for voltage variation (usually ±5% of nominal voltage)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cause of voltage drop is the lack of reactive power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8962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Voltage Limit: P-V Curve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7906" y="824273"/>
            <a:ext cx="7976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P-V (Power-Voltage) curve is a graphical representation that shows the relationship between the power transfer on a transmission line and the voltage at the receiving substation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2 P-V curve for the simple two-bus system | Download Scientific Diagram">
            <a:extLst>
              <a:ext uri="{FF2B5EF4-FFF2-40B4-BE49-F238E27FC236}">
                <a16:creationId xmlns:a16="http://schemas.microsoft.com/office/drawing/2014/main" id="{9E7281A9-158A-B994-E560-13850319F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1" y="2974340"/>
            <a:ext cx="6159918" cy="293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9966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Example: Generator Connected With 500kV Line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7906" y="967806"/>
            <a:ext cx="79761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Generator connects 500kV Transmission Line on Drake Conductor to a load</a:t>
            </a:r>
          </a:p>
          <a:p>
            <a:pPr algn="just"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Connection Arrangement 1: Connection is through 10 KM Short Line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Connection Arrangement 2: Connection is through 100 KM Medium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9D7FEFA-32AD-7794-2976-4A4384595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525" y="4304744"/>
            <a:ext cx="6684949" cy="23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892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Would This Simulation Work?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7906" y="967806"/>
            <a:ext cx="79761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simulator would continue increasing the load in step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load would increase the generation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 it would record voltage at the Receiving End for each load step increase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9D7FEFA-32AD-7794-2976-4A4384595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525" y="4304744"/>
            <a:ext cx="6684949" cy="23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549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Case 1: 10km 500kV Drake Line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1A23332-3E51-7151-2C81-B20CE6E0B1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60" r="2697"/>
          <a:stretch/>
        </p:blipFill>
        <p:spPr>
          <a:xfrm>
            <a:off x="3619500" y="1333500"/>
            <a:ext cx="5105400" cy="514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148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Case 2: 100km 500kV Drake Line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69DE2B6-51BC-5FCD-EAFB-9BB9F4067F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96" r="1986"/>
          <a:stretch/>
        </p:blipFill>
        <p:spPr>
          <a:xfrm>
            <a:off x="3448049" y="1085850"/>
            <a:ext cx="5638801" cy="56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344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to Improve Voltage Stability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7906" y="967806"/>
            <a:ext cx="7976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9D7FEFA-32AD-7794-2976-4A4384595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604" y="1790514"/>
            <a:ext cx="9176326" cy="32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7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F8500-AE49-0527-9518-F83E5BCE8ABF}"/>
              </a:ext>
            </a:extLst>
          </p:cNvPr>
          <p:cNvSpPr txBox="1"/>
          <p:nvPr/>
        </p:nvSpPr>
        <p:spPr>
          <a:xfrm>
            <a:off x="754994" y="3641347"/>
            <a:ext cx="6073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Arial"/>
                <a:ea typeface="+mj-ea"/>
              </a:rPr>
              <a:t>Why is the study of transmission vital for studying markets?</a:t>
            </a:r>
          </a:p>
        </p:txBody>
      </p:sp>
    </p:spTree>
    <p:extLst>
      <p:ext uri="{BB962C8B-B14F-4D97-AF65-F5344CB8AC3E}">
        <p14:creationId xmlns:p14="http://schemas.microsoft.com/office/powerpoint/2010/main" val="31623927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F8500-AE49-0527-9518-F83E5BCE8ABF}"/>
              </a:ext>
            </a:extLst>
          </p:cNvPr>
          <p:cNvSpPr txBox="1"/>
          <p:nvPr/>
        </p:nvSpPr>
        <p:spPr>
          <a:xfrm>
            <a:off x="754994" y="3641347"/>
            <a:ext cx="607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224A90"/>
                </a:solidFill>
                <a:effectLst/>
                <a:uLnTx/>
                <a:uFillTx/>
                <a:latin typeface="Arial"/>
                <a:ea typeface="+mj-ea"/>
                <a:cs typeface="+mn-cs"/>
              </a:rPr>
              <a:t>Angular Stability Limits</a:t>
            </a:r>
          </a:p>
        </p:txBody>
      </p:sp>
    </p:spTree>
    <p:extLst>
      <p:ext uri="{BB962C8B-B14F-4D97-AF65-F5344CB8AC3E}">
        <p14:creationId xmlns:p14="http://schemas.microsoft.com/office/powerpoint/2010/main" val="11484834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Angle Stability Limit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7906" y="1274045"/>
            <a:ext cx="79761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MW flow between buses is determined by phase angle difference between voltages at the buses.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 angle difference between voltages is called Power Angle which is represented by the symbol δ.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1CE1F4-4EE1-CFE1-EBC1-8458E320E7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787" y="3563006"/>
            <a:ext cx="8934424" cy="30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20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45942"/>
            <a:ext cx="11882598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Synchronism in Power System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904979" y="323183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rPr>
              <a:t>Different Markets and their role in the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video">
            <a:hlinkClick r:id="" action="ppaction://media"/>
            <a:extLst>
              <a:ext uri="{FF2B5EF4-FFF2-40B4-BE49-F238E27FC236}">
                <a16:creationId xmlns:a16="http://schemas.microsoft.com/office/drawing/2014/main" id="{0E111DD8-9248-1F36-B080-7C91FB50C5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4925" t="36462" r="7452" b="23675"/>
          <a:stretch/>
        </p:blipFill>
        <p:spPr>
          <a:xfrm>
            <a:off x="797806" y="2067240"/>
            <a:ext cx="10683008" cy="273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45942"/>
            <a:ext cx="11882598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Example: A Long Line Connecting Two Generators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2C7795F-3A6C-2CD8-1CAE-65CFE6498027}"/>
              </a:ext>
            </a:extLst>
          </p:cNvPr>
          <p:cNvSpPr txBox="1"/>
          <p:nvPr/>
        </p:nvSpPr>
        <p:spPr>
          <a:xfrm>
            <a:off x="2443942" y="1095575"/>
            <a:ext cx="769758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long line connects generator in the following configuration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500kV Long Line connects a resistive load of 5000 MW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NUC-B is generating at 950 MW, while NUC-A is generating 4050MW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 labelled NUCPANT has a load of 5000 MW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 analyze the system for any potential angular stability limits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3B69A3-3477-6F75-A34E-5F6A76691D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004" b="14640"/>
          <a:stretch/>
        </p:blipFill>
        <p:spPr>
          <a:xfrm>
            <a:off x="797806" y="4912004"/>
            <a:ext cx="11071230" cy="179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515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Is This Case Stable With Regards to Voltage?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EC61311-82F2-0348-A573-DEFE463FF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672" y="1909572"/>
            <a:ext cx="10668202" cy="275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9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Would Dynamic Simulation Work?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7906" y="967806"/>
            <a:ext cx="79761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would run the system dynamically for 1s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fault occurs at time stamp of 1s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fault is cleared in 5 cycles of 0.1 seconds and cleared after it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system is allowed to run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10s and the plots of rotor angles are observed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CA0A64B-B5AA-682D-7CC1-0C56BB5EA8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004" b="14640"/>
          <a:stretch/>
        </p:blipFill>
        <p:spPr>
          <a:xfrm>
            <a:off x="797806" y="4543465"/>
            <a:ext cx="11071230" cy="179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Results of Dynamic Simulation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EA8B0BD-4EF9-5D23-FBD8-6EDAFA08D0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3115" y="1137325"/>
            <a:ext cx="8045770" cy="458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8798" y="343126"/>
            <a:ext cx="9729949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Reducing Flow from 950MW to 500MW on Transmission Line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44A826D-D771-F453-0721-7C15193DE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806" y="2092216"/>
            <a:ext cx="10870549" cy="26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7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594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Happens to the Angular Stability?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85924A9-1C1E-980D-7572-E436CD5D56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2457" y="908348"/>
            <a:ext cx="9547083" cy="529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641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39509"/>
            <a:ext cx="11573197" cy="72424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Binding Limits - Summary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BDFD4EC-BD4C-72C3-C4AF-6BFC12A05426}"/>
              </a:ext>
            </a:extLst>
          </p:cNvPr>
          <p:cNvGrpSpPr/>
          <p:nvPr/>
        </p:nvGrpSpPr>
        <p:grpSpPr>
          <a:xfrm>
            <a:off x="7674471" y="2473864"/>
            <a:ext cx="2233612" cy="369332"/>
            <a:chOff x="7681971" y="2483440"/>
            <a:chExt cx="2233612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84C03E-C600-C302-55A4-1C9C30CA7B38}"/>
                </a:ext>
              </a:extLst>
            </p:cNvPr>
            <p:cNvSpPr txBox="1"/>
            <p:nvPr/>
          </p:nvSpPr>
          <p:spPr>
            <a:xfrm>
              <a:off x="8402377" y="2483440"/>
              <a:ext cx="151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Binding Limit</a:t>
              </a:r>
              <a:endParaRPr lang="en-PK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B05B83-5A65-D1C7-EA25-7733519B8304}"/>
                </a:ext>
              </a:extLst>
            </p:cNvPr>
            <p:cNvCxnSpPr>
              <a:cxnSpLocks/>
            </p:cNvCxnSpPr>
            <p:nvPr/>
          </p:nvCxnSpPr>
          <p:spPr>
            <a:xfrm>
              <a:off x="7681971" y="2684026"/>
              <a:ext cx="8204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4D7CA84-1BBD-2CE4-E552-F05C0BD548E0}"/>
              </a:ext>
            </a:extLst>
          </p:cNvPr>
          <p:cNvGrpSpPr/>
          <p:nvPr/>
        </p:nvGrpSpPr>
        <p:grpSpPr>
          <a:xfrm>
            <a:off x="4398213" y="1170963"/>
            <a:ext cx="4876409" cy="5482438"/>
            <a:chOff x="2834589" y="1162981"/>
            <a:chExt cx="3769980" cy="5482438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09A47342-3581-4C19-A7FF-41EEAE5925C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834589" y="4744619"/>
            <a:ext cx="3769200" cy="1900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10BACDAC-6DE4-C7A2-F7C8-500600324E0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834589" y="1162981"/>
            <a:ext cx="3769980" cy="19014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8308920C-D6C8-7ED7-2A86-3795B3CB438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834589" y="3064391"/>
            <a:ext cx="3769200" cy="1900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120C7AE-A914-7F68-6737-9C9292040978}"/>
              </a:ext>
            </a:extLst>
          </p:cNvPr>
          <p:cNvSpPr txBox="1"/>
          <p:nvPr/>
        </p:nvSpPr>
        <p:spPr>
          <a:xfrm>
            <a:off x="2220602" y="5355077"/>
            <a:ext cx="20036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Long</a:t>
            </a:r>
            <a:r>
              <a:rPr lang="en-US" sz="1400" b="1" baseline="0" dirty="0"/>
              <a:t> Transmission Lines </a:t>
            </a:r>
          </a:p>
          <a:p>
            <a:pPr algn="ctr"/>
            <a:r>
              <a:rPr lang="en-US" sz="1400" b="1" baseline="0" dirty="0"/>
              <a:t>(&gt;150 Miles)</a:t>
            </a:r>
            <a:endParaRPr lang="en-US" sz="1400" b="1" dirty="0"/>
          </a:p>
          <a:p>
            <a:endParaRPr lang="en-PK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50BD8-15EE-62EC-B29A-5748C9A97A20}"/>
              </a:ext>
            </a:extLst>
          </p:cNvPr>
          <p:cNvSpPr txBox="1"/>
          <p:nvPr/>
        </p:nvSpPr>
        <p:spPr>
          <a:xfrm>
            <a:off x="2234401" y="3681144"/>
            <a:ext cx="22810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Medium</a:t>
            </a:r>
            <a:r>
              <a:rPr lang="en-US" sz="1400" b="1" baseline="0" dirty="0"/>
              <a:t> Transmission Lines </a:t>
            </a:r>
          </a:p>
          <a:p>
            <a:pPr algn="ctr"/>
            <a:r>
              <a:rPr lang="en-US" sz="1400" b="1" baseline="0" dirty="0"/>
              <a:t>(50-150 Miles)</a:t>
            </a:r>
            <a:endParaRPr lang="en-US" sz="1400" b="1" dirty="0"/>
          </a:p>
          <a:p>
            <a:endParaRPr lang="en-PK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CA4B2-B54D-9CD7-D84F-440DD3DE88AC}"/>
              </a:ext>
            </a:extLst>
          </p:cNvPr>
          <p:cNvSpPr txBox="1"/>
          <p:nvPr/>
        </p:nvSpPr>
        <p:spPr>
          <a:xfrm>
            <a:off x="2234401" y="1764603"/>
            <a:ext cx="20549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Short</a:t>
            </a:r>
            <a:r>
              <a:rPr lang="en-US" sz="1400" b="1" baseline="0" dirty="0"/>
              <a:t> Transmission Lines </a:t>
            </a:r>
          </a:p>
          <a:p>
            <a:pPr algn="ctr"/>
            <a:r>
              <a:rPr lang="en-US" sz="1400" b="1" baseline="0" dirty="0"/>
              <a:t>(Up to 50 Miles)</a:t>
            </a:r>
            <a:endParaRPr lang="en-US" sz="1400" b="1" dirty="0"/>
          </a:p>
          <a:p>
            <a:endParaRPr lang="en-PK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5F421A-FD23-D09B-E15F-087457BBDDD8}"/>
              </a:ext>
            </a:extLst>
          </p:cNvPr>
          <p:cNvGrpSpPr/>
          <p:nvPr/>
        </p:nvGrpSpPr>
        <p:grpSpPr>
          <a:xfrm>
            <a:off x="6835913" y="3833056"/>
            <a:ext cx="2233612" cy="369332"/>
            <a:chOff x="7681971" y="2483440"/>
            <a:chExt cx="2233612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61548D-3D5F-33FB-10FD-4497E73884EF}"/>
                </a:ext>
              </a:extLst>
            </p:cNvPr>
            <p:cNvSpPr txBox="1"/>
            <p:nvPr/>
          </p:nvSpPr>
          <p:spPr>
            <a:xfrm>
              <a:off x="8402377" y="2483440"/>
              <a:ext cx="151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Binding Limit</a:t>
              </a:r>
              <a:endParaRPr lang="en-PK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E58FD2D-45B0-45BB-E760-CF841EF87EB0}"/>
                </a:ext>
              </a:extLst>
            </p:cNvPr>
            <p:cNvCxnSpPr>
              <a:cxnSpLocks/>
            </p:cNvCxnSpPr>
            <p:nvPr/>
          </p:nvCxnSpPr>
          <p:spPr>
            <a:xfrm>
              <a:off x="7681971" y="2684026"/>
              <a:ext cx="8204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8E5569-1393-DBD5-A726-F0EF9348DFE9}"/>
              </a:ext>
            </a:extLst>
          </p:cNvPr>
          <p:cNvGrpSpPr/>
          <p:nvPr/>
        </p:nvGrpSpPr>
        <p:grpSpPr>
          <a:xfrm>
            <a:off x="5780067" y="4979604"/>
            <a:ext cx="2233612" cy="369332"/>
            <a:chOff x="7681971" y="2483440"/>
            <a:chExt cx="2233612" cy="3693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BE90EE-9E91-0FCE-655E-94100370FD69}"/>
                </a:ext>
              </a:extLst>
            </p:cNvPr>
            <p:cNvSpPr txBox="1"/>
            <p:nvPr/>
          </p:nvSpPr>
          <p:spPr>
            <a:xfrm>
              <a:off x="8402377" y="2483440"/>
              <a:ext cx="151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Binding Limit</a:t>
              </a:r>
              <a:endParaRPr lang="en-PK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51F3D1C-D0BE-C1CD-332F-1E9E184800AF}"/>
                </a:ext>
              </a:extLst>
            </p:cNvPr>
            <p:cNvCxnSpPr>
              <a:cxnSpLocks/>
            </p:cNvCxnSpPr>
            <p:nvPr/>
          </p:nvCxnSpPr>
          <p:spPr>
            <a:xfrm>
              <a:off x="7681971" y="2684026"/>
              <a:ext cx="8204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55DAE0-F034-B909-2576-7978D0BC13D0}"/>
              </a:ext>
            </a:extLst>
          </p:cNvPr>
          <p:cNvGrpSpPr/>
          <p:nvPr/>
        </p:nvGrpSpPr>
        <p:grpSpPr>
          <a:xfrm>
            <a:off x="-152214" y="6275394"/>
            <a:ext cx="898663" cy="645880"/>
            <a:chOff x="-264182" y="5449380"/>
            <a:chExt cx="1784022" cy="1528355"/>
          </a:xfrm>
        </p:grpSpPr>
        <p:pic>
          <p:nvPicPr>
            <p:cNvPr id="20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9B5375A-36EC-98CC-755B-5DF6802931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79DEED26-50E5-596E-27DA-86946CFFEC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6065FD96-D03A-358E-447B-AADD6DF867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691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35882"/>
            <a:ext cx="11573197" cy="724247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Motivation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5067486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Different Markets and their role in the industry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13353" y="2068203"/>
            <a:ext cx="7976186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Transmission system acts as Market Enabler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Transmission System Realities Impacts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Market Model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Products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Transmission Constraints Alter Behavior of Market Participants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9450-5146-5B45-1EE6-2317E7CE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38397"/>
            <a:ext cx="1067889" cy="466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831C1B-9B50-DDA7-DF58-D71129935C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205BC51-AA96-1E24-95DA-ADE02EC20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41DDECC5-CA47-C74A-D1E0-3AC9987EA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1FFF31C-77FB-93CC-37AA-95749EADD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295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B337C2F-F4B9-764C-45E5-86A1306E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176" y="5338644"/>
            <a:ext cx="12202176" cy="1519355"/>
            <a:chOff x="-10176" y="5338644"/>
            <a:chExt cx="12202176" cy="15193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1E11FF-4A87-A65F-DAEC-E20057A3F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5331238" y="-2767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19AAC3-64F6-CEDF-0B56-5C0C6BD3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8906919" y="3566802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BA0DE637-E8FB-63A7-A5E2-E28DBE1A4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3921534" y="1406934"/>
              <a:ext cx="1519355" cy="9382775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8632479-63A8-E6EA-2C5E-B17168011C82}"/>
              </a:ext>
            </a:extLst>
          </p:cNvPr>
          <p:cNvSpPr txBox="1"/>
          <p:nvPr/>
        </p:nvSpPr>
        <p:spPr>
          <a:xfrm>
            <a:off x="838200" y="5595614"/>
            <a:ext cx="6850488" cy="91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>
                <a:solidFill>
                  <a:srgbClr val="FFFFFF"/>
                </a:solidFill>
                <a:latin typeface="Arial"/>
                <a:ea typeface="+mj-ea"/>
              </a:rPr>
              <a:t>DEMAND MANAGEMENT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29DC8-3E64-6F78-FA35-EBB8DB3C19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41" t="6882" r="27181" b="21290"/>
          <a:stretch/>
        </p:blipFill>
        <p:spPr>
          <a:xfrm>
            <a:off x="7128960" y="1520424"/>
            <a:ext cx="4219362" cy="3668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3F1794-DE95-39ED-90D2-7B55441BB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52252"/>
            <a:ext cx="1067889" cy="46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69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2101" y="133351"/>
            <a:ext cx="9041296" cy="757858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Introduction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76B1D0B-DDCD-4823-B70C-67976A4EA085}"/>
              </a:ext>
            </a:extLst>
          </p:cNvPr>
          <p:cNvSpPr txBox="1">
            <a:spLocks/>
          </p:cNvSpPr>
          <p:nvPr/>
        </p:nvSpPr>
        <p:spPr>
          <a:xfrm>
            <a:off x="1240930" y="1043610"/>
            <a:ext cx="9710140" cy="5647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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 management in the context of electricity markets is a critical aspect of ensuring the reliable and efficient supply of electrical energy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refers to: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planning and controlling of electricity consumption to balance the grid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Reducing peak demand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Optimizing resource utilization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 management in electricity markets, from the demand side perspective, is vital for grid reliability, cost efficiency, environmental sustainability, and overall energy system optimization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empowers consumers to make informed choices while helping utilities and grid operators manage and balance the electricity grid effectively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64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1"/>
            <a:ext cx="9014791" cy="724247"/>
          </a:xfrm>
        </p:spPr>
        <p:txBody>
          <a:bodyPr anchor="ctr"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Methods For Today’s Discussion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76B1D0B-DDCD-4823-B70C-67976A4EA085}"/>
              </a:ext>
            </a:extLst>
          </p:cNvPr>
          <p:cNvSpPr txBox="1">
            <a:spLocks/>
          </p:cNvSpPr>
          <p:nvPr/>
        </p:nvSpPr>
        <p:spPr>
          <a:xfrm>
            <a:off x="2067730" y="1043610"/>
            <a:ext cx="9710140" cy="5647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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A7CA5CA-C255-E43B-69DF-2906126E346A}"/>
              </a:ext>
            </a:extLst>
          </p:cNvPr>
          <p:cNvGraphicFramePr/>
          <p:nvPr/>
        </p:nvGraphicFramePr>
        <p:xfrm>
          <a:off x="2094671" y="11579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529402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1"/>
            <a:ext cx="9014791" cy="724247"/>
          </a:xfrm>
        </p:spPr>
        <p:txBody>
          <a:bodyPr anchor="ctr"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Economics of Demand Control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76B1D0B-DDCD-4823-B70C-67976A4EA085}"/>
              </a:ext>
            </a:extLst>
          </p:cNvPr>
          <p:cNvSpPr txBox="1">
            <a:spLocks/>
          </p:cNvSpPr>
          <p:nvPr/>
        </p:nvSpPr>
        <p:spPr>
          <a:xfrm>
            <a:off x="2067730" y="1043610"/>
            <a:ext cx="9710140" cy="5647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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3B9AF5E-412A-150A-F2B9-1B3DCF02408B}"/>
              </a:ext>
            </a:extLst>
          </p:cNvPr>
          <p:cNvGraphicFramePr>
            <a:graphicFrameLocks/>
          </p:cNvGraphicFramePr>
          <p:nvPr/>
        </p:nvGraphicFramePr>
        <p:xfrm>
          <a:off x="2238551" y="1204686"/>
          <a:ext cx="7714898" cy="513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38727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F8500-AE49-0527-9518-F83E5BCE8ABF}"/>
              </a:ext>
            </a:extLst>
          </p:cNvPr>
          <p:cNvSpPr txBox="1"/>
          <p:nvPr/>
        </p:nvSpPr>
        <p:spPr>
          <a:xfrm>
            <a:off x="754994" y="3641347"/>
            <a:ext cx="607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224A90"/>
                </a:solidFill>
                <a:effectLst/>
                <a:uLnTx/>
                <a:uFillTx/>
                <a:latin typeface="Arial"/>
                <a:ea typeface="+mj-ea"/>
                <a:cs typeface="+mn-cs"/>
              </a:rPr>
              <a:t>Demand Response</a:t>
            </a:r>
          </a:p>
        </p:txBody>
      </p:sp>
    </p:spTree>
    <p:extLst>
      <p:ext uri="{BB962C8B-B14F-4D97-AF65-F5344CB8AC3E}">
        <p14:creationId xmlns:p14="http://schemas.microsoft.com/office/powerpoint/2010/main" val="40940420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1"/>
            <a:ext cx="9014791" cy="724247"/>
          </a:xfrm>
        </p:spPr>
        <p:txBody>
          <a:bodyPr anchor="ctr"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Demand Response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76B1D0B-DDCD-4823-B70C-67976A4EA085}"/>
              </a:ext>
            </a:extLst>
          </p:cNvPr>
          <p:cNvSpPr txBox="1">
            <a:spLocks/>
          </p:cNvSpPr>
          <p:nvPr/>
        </p:nvSpPr>
        <p:spPr>
          <a:xfrm>
            <a:off x="1240930" y="1041926"/>
            <a:ext cx="9710140" cy="5647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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represents a set of solutions deployed with the goal to change the peak load of electricity consumption.</a:t>
            </a:r>
          </a:p>
          <a:p>
            <a:pPr marL="285750" algn="just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overall energy consumption over long term remains the same, however, the peak is capacity is optimized when system is stressed and vulnerable</a:t>
            </a:r>
          </a:p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 response is based on two main mechanisms: </a:t>
            </a:r>
          </a:p>
          <a:p>
            <a:pPr marL="685800" lvl="1" algn="just"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Price-based Programs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Use price signals and tariffs to incentivize consumers to shift consumption</a:t>
            </a:r>
          </a:p>
          <a:p>
            <a:pPr marL="685800" lvl="1" algn="just"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Incentive-based Programs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Programs which make direct payments to consumers who shift demand as part of a demand-side response program.</a:t>
            </a:r>
            <a:endParaRPr lang="en-PK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06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1087" y="52253"/>
            <a:ext cx="9133114" cy="838956"/>
          </a:xfrm>
        </p:spPr>
        <p:txBody>
          <a:bodyPr anchor="ctr"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Demand Response Methods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48CAA83-F873-81C5-E27C-1915ED6940E0}"/>
              </a:ext>
            </a:extLst>
          </p:cNvPr>
          <p:cNvGraphicFramePr/>
          <p:nvPr/>
        </p:nvGraphicFramePr>
        <p:xfrm>
          <a:off x="2002972" y="1068010"/>
          <a:ext cx="81860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350623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1"/>
            <a:ext cx="9014791" cy="724247"/>
          </a:xfrm>
        </p:spPr>
        <p:txBody>
          <a:bodyPr anchor="ctr"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Price Based Methods: Time of Use Pricing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A diagram of a price comparison&#10;&#10;Description automatically generated">
            <a:extLst>
              <a:ext uri="{FF2B5EF4-FFF2-40B4-BE49-F238E27FC236}">
                <a16:creationId xmlns:a16="http://schemas.microsoft.com/office/drawing/2014/main" id="{6DD719DE-3692-6A7B-A25A-97AFFF866C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4" b="33289"/>
          <a:stretch/>
        </p:blipFill>
        <p:spPr>
          <a:xfrm>
            <a:off x="6524201" y="1536172"/>
            <a:ext cx="5436984" cy="3548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6ED268-E323-F60B-77CD-53B4E260BB94}"/>
              </a:ext>
            </a:extLst>
          </p:cNvPr>
          <p:cNvSpPr txBox="1"/>
          <p:nvPr/>
        </p:nvSpPr>
        <p:spPr>
          <a:xfrm>
            <a:off x="443520" y="1536173"/>
            <a:ext cx="60088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TOU pricing, the electricity rate is divided into different time periods, typically with higher rates during peak periods and lower rates during off-peak and shoulder periods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 rate has 2 time blocks: Peak and Off-peak and these rates are given to the customer in a particular season. </a:t>
            </a:r>
          </a:p>
          <a:p>
            <a:pPr algn="just"/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program offers different rates of electricity price per unit in different blocks of time reflecting the average cost of electricity in different time period.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1"/>
            <a:ext cx="9014791" cy="724247"/>
          </a:xfrm>
        </p:spPr>
        <p:txBody>
          <a:bodyPr anchor="ctr"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Price Based Methods: Real-time Pricing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6ED268-E323-F60B-77CD-53B4E260BB94}"/>
              </a:ext>
            </a:extLst>
          </p:cNvPr>
          <p:cNvSpPr txBox="1"/>
          <p:nvPr/>
        </p:nvSpPr>
        <p:spPr>
          <a:xfrm>
            <a:off x="695092" y="1057044"/>
            <a:ext cx="60088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RTP provides consumers with dynamic electricity prices that change in real-time based on fluctuations in supply and demand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program rates vary continuously in day time and directly reflect the wholesale price of electricity market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program offers hourly price rates linked to hourly changes in real time cost of power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real-time pricing (RTP) scheme is an ideal method to adjust the power balance between supply and demand in smart grid systems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scheme has a profound impact on users’ behavior, system operation, and overall grid management in the electricity industry</a:t>
            </a:r>
          </a:p>
        </p:txBody>
      </p:sp>
      <p:pic>
        <p:nvPicPr>
          <p:cNvPr id="10" name="Picture 9" descr="A diagram of a price comparison&#10;&#10;Description automatically generated">
            <a:extLst>
              <a:ext uri="{FF2B5EF4-FFF2-40B4-BE49-F238E27FC236}">
                <a16:creationId xmlns:a16="http://schemas.microsoft.com/office/drawing/2014/main" id="{B6FF61D7-DC0E-975B-ADBA-4B7E86E341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" b="66728"/>
          <a:stretch/>
        </p:blipFill>
        <p:spPr>
          <a:xfrm>
            <a:off x="6834651" y="2018070"/>
            <a:ext cx="5230021" cy="33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1"/>
            <a:ext cx="9014791" cy="724247"/>
          </a:xfrm>
        </p:spPr>
        <p:txBody>
          <a:bodyPr anchor="ctr"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Price Based Methods: Critical Peak Pricing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6ED268-E323-F60B-77CD-53B4E260BB94}"/>
              </a:ext>
            </a:extLst>
          </p:cNvPr>
          <p:cNvSpPr txBox="1"/>
          <p:nvPr/>
        </p:nvSpPr>
        <p:spPr>
          <a:xfrm>
            <a:off x="565349" y="1242011"/>
            <a:ext cx="60088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CPP programs, the electricity rate increases significantly during critical peak periods when demand is exceptionally high encouraging curtailment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critical peak time period defines high specified per unit rate for usage during load time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programs usually occur 6-10 hours in a season with relatively short time period notice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 to TOU with a much higher peak pricing when system reliability is compromised or when supply costs are very high</a:t>
            </a:r>
          </a:p>
        </p:txBody>
      </p:sp>
      <p:pic>
        <p:nvPicPr>
          <p:cNvPr id="7" name="Picture 6" descr="A diagram of a price comparison&#10;&#10;Description automatically generated">
            <a:extLst>
              <a:ext uri="{FF2B5EF4-FFF2-40B4-BE49-F238E27FC236}">
                <a16:creationId xmlns:a16="http://schemas.microsoft.com/office/drawing/2014/main" id="{4E38DF50-03E0-6DC2-A9A7-366FECF17D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35" b="-1835"/>
          <a:stretch/>
        </p:blipFill>
        <p:spPr>
          <a:xfrm>
            <a:off x="6642652" y="1657964"/>
            <a:ext cx="5368703" cy="36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51FA0FC-ED41-59CF-B868-20B40D1BBD59}"/>
              </a:ext>
            </a:extLst>
          </p:cNvPr>
          <p:cNvSpPr/>
          <p:nvPr/>
        </p:nvSpPr>
        <p:spPr>
          <a:xfrm>
            <a:off x="6366606" y="1049868"/>
            <a:ext cx="5390849" cy="5275592"/>
          </a:xfrm>
          <a:prstGeom prst="rect">
            <a:avLst/>
          </a:prstGeom>
          <a:solidFill>
            <a:srgbClr val="A6BDD8">
              <a:alpha val="5882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008" y="36515"/>
            <a:ext cx="7373983" cy="739056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Topic Map: What Will We Study Today? 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30F75B0-EFA6-47AC-A86C-636711842691}"/>
              </a:ext>
            </a:extLst>
          </p:cNvPr>
          <p:cNvGrpSpPr/>
          <p:nvPr/>
        </p:nvGrpSpPr>
        <p:grpSpPr>
          <a:xfrm>
            <a:off x="6848530" y="487259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8787FE8-6251-459A-8F8A-DEF2499F76B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B2054200-A436-4C5E-9C5C-FDB345D545BE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7A3E35A4-864E-4038-885F-779426E123E9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Surge Impedance Loading</a:t>
                </a:r>
                <a:endParaRPr lang="en-PK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E7D7B48-3074-4586-828A-0EFE293829D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A4A66D7-EFDD-45F9-99C2-8CF2E855D249}"/>
              </a:ext>
            </a:extLst>
          </p:cNvPr>
          <p:cNvGrpSpPr/>
          <p:nvPr/>
        </p:nvGrpSpPr>
        <p:grpSpPr>
          <a:xfrm>
            <a:off x="9353165" y="487259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90F9B3C1-E746-4245-A905-3D1C2D1ED3B0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ADFF6AAB-B696-4112-9DF3-760050D43AE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3D685B78-C4D9-4682-AE3B-62FEACE286D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Apparent Power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CE60364-FA8C-43C0-984C-F104827DC3A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53F79F3-7D85-4ECE-A500-F39B0DDE8801}"/>
              </a:ext>
            </a:extLst>
          </p:cNvPr>
          <p:cNvGrpSpPr/>
          <p:nvPr/>
        </p:nvGrpSpPr>
        <p:grpSpPr>
          <a:xfrm>
            <a:off x="2581079" y="4462760"/>
            <a:ext cx="2074042" cy="693160"/>
            <a:chOff x="5938157" y="2023976"/>
            <a:chExt cx="2569464" cy="551054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B43BAC60-07C4-4DFB-AEB2-BD1CAF78C53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E2EEF8AF-A647-451B-93C1-E356B4E8FA7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effectLst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01D4989-8354-41E3-B660-E01821EFE4F4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Angular Stability Limits</a:t>
                </a: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A24F0E45-538B-4AC9-9801-722EE0101A2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19BE752-A756-4CE1-B9B0-FD24CEDFBF40}"/>
              </a:ext>
            </a:extLst>
          </p:cNvPr>
          <p:cNvGrpSpPr/>
          <p:nvPr/>
        </p:nvGrpSpPr>
        <p:grpSpPr>
          <a:xfrm>
            <a:off x="2578758" y="1368004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B539016A-5AC9-49BB-87D2-67CA7DDA5F7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CA68F3EB-D13E-4EDF-B359-FE703DCBE24B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9876016-16B6-47E7-9CB2-9141C750809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Thermal Limits</a:t>
                </a: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F0D6347-71DF-48EE-BA24-4B2DE362A350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F0B4193-8737-4381-9CF4-7F5DFCC24E82}"/>
              </a:ext>
            </a:extLst>
          </p:cNvPr>
          <p:cNvGrpSpPr/>
          <p:nvPr/>
        </p:nvGrpSpPr>
        <p:grpSpPr>
          <a:xfrm>
            <a:off x="3138592" y="2923530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03BA8F76-6CD9-45CF-A24B-0CE1ACB2932A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C1BCBD6F-7A9D-4F72-9F63-D8ACD92E5196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54A40C64-4233-4966-9E01-3E9E85C5D6C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Voltage Stability Limits</a:t>
                </a: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739F89EF-A1DD-4498-8089-41B4B947B3A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641CCD5-EAAB-4232-AFDF-75061C832EEF}"/>
              </a:ext>
            </a:extLst>
          </p:cNvPr>
          <p:cNvGrpSpPr/>
          <p:nvPr/>
        </p:nvGrpSpPr>
        <p:grpSpPr>
          <a:xfrm>
            <a:off x="6848530" y="1735960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FC3BEC38-C9BE-402A-928C-53C9C8E1311E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9814718D-EBB7-42DD-82BC-5731EBEE0A7D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28646221-B6CD-482D-9227-0F8C79255BD1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Power Triangle</a:t>
                </a:r>
                <a:endParaRPr lang="en-PK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0AAF3B0A-DC58-41BA-BC2F-9330594F512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F3D70206-26DB-4337-99F0-0750D728FFEB}"/>
              </a:ext>
            </a:extLst>
          </p:cNvPr>
          <p:cNvGrpSpPr/>
          <p:nvPr/>
        </p:nvGrpSpPr>
        <p:grpSpPr>
          <a:xfrm>
            <a:off x="9353165" y="3822527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3B4D5E9-4618-48E2-A5E3-308BEC81E06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8163E694-233C-4D84-B61B-DED9E19A4311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B9F3D09A-67B5-44C7-94F5-44BE2F7B340A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Reactive Power</a:t>
                </a: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C83E4BE-3786-489B-B550-F9796174D0F8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A51F20F1-0CDE-4C6F-9226-F12292DB30DE}"/>
              </a:ext>
            </a:extLst>
          </p:cNvPr>
          <p:cNvGrpSpPr/>
          <p:nvPr/>
        </p:nvGrpSpPr>
        <p:grpSpPr>
          <a:xfrm>
            <a:off x="6848530" y="2781503"/>
            <a:ext cx="2074042" cy="693160"/>
            <a:chOff x="5938157" y="2023976"/>
            <a:chExt cx="2569465" cy="551054"/>
          </a:xfrm>
          <a:solidFill>
            <a:schemeClr val="accent4"/>
          </a:solidFill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71466DF5-29E7-4450-BF6E-0CFD685E2476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119B07F9-87CE-4A1B-B36F-5351B2045F4F}"/>
                </a:ext>
              </a:extLst>
            </p:cNvPr>
            <p:cNvGrpSpPr/>
            <p:nvPr/>
          </p:nvGrpSpPr>
          <p:grpSpPr>
            <a:xfrm>
              <a:off x="5938157" y="2023976"/>
              <a:ext cx="2569465" cy="551054"/>
              <a:chOff x="5921828" y="3617002"/>
              <a:chExt cx="2569465" cy="551054"/>
            </a:xfrm>
            <a:grpFill/>
            <a:effectLst/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833319B4-3A65-4EF4-9373-313887DBC23C}"/>
                  </a:ext>
                </a:extLst>
              </p:cNvPr>
              <p:cNvSpPr/>
              <p:nvPr/>
            </p:nvSpPr>
            <p:spPr>
              <a:xfrm>
                <a:off x="5921829" y="3617002"/>
                <a:ext cx="2569464" cy="55105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 Unit System</a:t>
                </a: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C8FB84DA-C388-4E58-A6F4-96D6BD229636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2774AEF-B9EB-472B-95DF-9B0078605672}"/>
              </a:ext>
            </a:extLst>
          </p:cNvPr>
          <p:cNvGrpSpPr/>
          <p:nvPr/>
        </p:nvGrpSpPr>
        <p:grpSpPr>
          <a:xfrm>
            <a:off x="400421" y="2679941"/>
            <a:ext cx="2074042" cy="1193238"/>
            <a:chOff x="5938157" y="1624953"/>
            <a:chExt cx="2569464" cy="948610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DD968C6E-E336-464E-8B46-B103A520A870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all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C2FBAF8-19E1-4015-B8B4-1778DF24E7D7}"/>
                </a:ext>
              </a:extLst>
            </p:cNvPr>
            <p:cNvGrpSpPr/>
            <p:nvPr/>
          </p:nvGrpSpPr>
          <p:grpSpPr>
            <a:xfrm>
              <a:off x="5938157" y="1624953"/>
              <a:ext cx="2569464" cy="948610"/>
              <a:chOff x="5921828" y="3217979"/>
              <a:chExt cx="2569464" cy="948610"/>
            </a:xfrm>
            <a:effectLst/>
          </p:grpSpPr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9F6DABB4-60A2-46DC-9F66-382B29C24783}"/>
                  </a:ext>
                </a:extLst>
              </p:cNvPr>
              <p:cNvSpPr/>
              <p:nvPr/>
            </p:nvSpPr>
            <p:spPr>
              <a:xfrm>
                <a:off x="5921828" y="3217979"/>
                <a:ext cx="2569464" cy="9486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Transmission Capacity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Limits</a:t>
                </a: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8BE43649-A2F9-4268-8E52-7E8BEDA0B0FA}"/>
                  </a:ext>
                </a:extLst>
              </p:cNvPr>
              <p:cNvSpPr/>
              <p:nvPr/>
            </p:nvSpPr>
            <p:spPr>
              <a:xfrm>
                <a:off x="5921828" y="3217979"/>
                <a:ext cx="740664" cy="948610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all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59" name="Connector: Curved 258">
            <a:extLst>
              <a:ext uri="{FF2B5EF4-FFF2-40B4-BE49-F238E27FC236}">
                <a16:creationId xmlns:a16="http://schemas.microsoft.com/office/drawing/2014/main" id="{5BC28790-E711-4905-AEF5-A8A316DC6AE2}"/>
              </a:ext>
            </a:extLst>
          </p:cNvPr>
          <p:cNvCxnSpPr>
            <a:cxnSpLocks/>
          </p:cNvCxnSpPr>
          <p:nvPr/>
        </p:nvCxnSpPr>
        <p:spPr>
          <a:xfrm>
            <a:off x="4756678" y="1679603"/>
            <a:ext cx="1152688" cy="34877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C4C991F0-479C-4CAB-B7EF-582148CD9829}"/>
              </a:ext>
            </a:extLst>
          </p:cNvPr>
          <p:cNvGrpSpPr/>
          <p:nvPr/>
        </p:nvGrpSpPr>
        <p:grpSpPr>
          <a:xfrm>
            <a:off x="9353164" y="2772463"/>
            <a:ext cx="2074042" cy="693160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3CAA5940-614F-4E41-8F88-0A5C268947BD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6DB701C0-DB42-423E-A39A-22E5C3DB24CC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9EF53991-583C-4D6F-B00C-9945572E0960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Active Power</a:t>
                </a: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5FD05FCE-0656-4541-B185-BAAB366417CF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1D5CBC29-20F6-4823-98B8-676910CD9D56}"/>
              </a:ext>
            </a:extLst>
          </p:cNvPr>
          <p:cNvGrpSpPr/>
          <p:nvPr/>
        </p:nvGrpSpPr>
        <p:grpSpPr>
          <a:xfrm>
            <a:off x="9353165" y="1722399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07A9C6A9-B51C-4EB4-AB1F-6FF2C8B44816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616FE707-F70C-4ADB-A5F5-1DC67D56CDCA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AA2385B-8282-4099-AF02-A03100463FC3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>
                  <a:defRPr/>
                </a:pPr>
                <a:r>
                  <a:rPr kumimoji="0" 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Phase Difference</a:t>
                </a: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AE2B3C22-BCDF-47DD-9071-6545E9277E1A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85737C-92A6-CC88-4DFC-B65D301207F0}"/>
              </a:ext>
            </a:extLst>
          </p:cNvPr>
          <p:cNvGrpSpPr/>
          <p:nvPr/>
        </p:nvGrpSpPr>
        <p:grpSpPr>
          <a:xfrm>
            <a:off x="6848530" y="3827046"/>
            <a:ext cx="2074042" cy="69316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FA82CB-5DE6-5C67-C644-EFB06CFBA79C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105703E-728C-80A8-5D83-81B6A4DFC7B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05D43D-09EF-462B-E4D6-C1554986C6F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Line Model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2146AAA-1F02-D204-FF63-94369792C2D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05D779E8-7286-7C89-F562-294B9C68A7D5}"/>
              </a:ext>
            </a:extLst>
          </p:cNvPr>
          <p:cNvCxnSpPr>
            <a:cxnSpLocks/>
          </p:cNvCxnSpPr>
          <p:nvPr/>
        </p:nvCxnSpPr>
        <p:spPr>
          <a:xfrm flipV="1">
            <a:off x="5333022" y="4214521"/>
            <a:ext cx="948840" cy="894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13FA5B97-2F0F-8429-3B3B-DB0C053EF632}"/>
              </a:ext>
            </a:extLst>
          </p:cNvPr>
          <p:cNvCxnSpPr>
            <a:cxnSpLocks/>
          </p:cNvCxnSpPr>
          <p:nvPr/>
        </p:nvCxnSpPr>
        <p:spPr>
          <a:xfrm>
            <a:off x="5340137" y="2744201"/>
            <a:ext cx="941725" cy="2580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932FCDCB-5AFD-5494-8B12-D74E17DFFD07}"/>
              </a:ext>
            </a:extLst>
          </p:cNvPr>
          <p:cNvCxnSpPr>
            <a:cxnSpLocks/>
          </p:cNvCxnSpPr>
          <p:nvPr/>
        </p:nvCxnSpPr>
        <p:spPr>
          <a:xfrm flipV="1">
            <a:off x="4590682" y="5197542"/>
            <a:ext cx="1373307" cy="1718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B07C6C13-1645-91A3-4FBB-0397976CC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57BFCAF-448F-F195-20A1-471D9E0EE9FB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1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1F0E1E8D-9B29-85C7-ACBA-EA98DE22A3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6BF75C12-F164-AAC5-605E-0C8DFF6AC6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232D1C0-E9B4-3DB2-FA8A-7D884BDCFA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03B8B88E-9C9A-63C0-E2AA-56B4D349558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69165" y="1879736"/>
            <a:ext cx="990332" cy="59006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3D9B46EB-D9EC-086B-41EC-C0FA321C0D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64626" y="4077850"/>
            <a:ext cx="999411" cy="59006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840D8E37-8E5A-1CA9-D01B-8CBBBC99779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2546168" y="3276560"/>
            <a:ext cx="552702" cy="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6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7622" y="166961"/>
            <a:ext cx="8056756" cy="724247"/>
          </a:xfrm>
        </p:spPr>
        <p:txBody>
          <a:bodyPr anchor="ctr"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Incentive Based Methods: Interruptible/Curtailable Loads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6ED268-E323-F60B-77CD-53B4E260BB94}"/>
              </a:ext>
            </a:extLst>
          </p:cNvPr>
          <p:cNvSpPr txBox="1"/>
          <p:nvPr/>
        </p:nvSpPr>
        <p:spPr>
          <a:xfrm>
            <a:off x="443520" y="1106501"/>
            <a:ext cx="60088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Interruptible or curtailable loads are specific types of demand response resources in incentive-based demand response programs that can be temporary interrupted or reduced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signal for curtailment or interruption is sent from utilities or grid operators during periods of peak demand or grid stress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Customers on Interruptible/Curtailable service tariffs receive a discount or bill credit in exchange for agreeing to reduce load during system contingencies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customers do not curtail, they can be penalized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Interruptible load (IL) users can sign contracts with power supply companies, allowing them to break the power supply under different specific conditions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F423D7-F77C-FC8D-A984-AFE6B6DC8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 b="4039"/>
          <a:stretch/>
        </p:blipFill>
        <p:spPr>
          <a:xfrm>
            <a:off x="6518113" y="1950306"/>
            <a:ext cx="5332352" cy="3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1"/>
            <a:ext cx="9014791" cy="724247"/>
          </a:xfrm>
        </p:spPr>
        <p:txBody>
          <a:bodyPr anchor="ctr"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Incentive Based Methods: Direct Load Control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6ED268-E323-F60B-77CD-53B4E260BB94}"/>
              </a:ext>
            </a:extLst>
          </p:cNvPr>
          <p:cNvSpPr txBox="1"/>
          <p:nvPr/>
        </p:nvSpPr>
        <p:spPr>
          <a:xfrm>
            <a:off x="548758" y="1033772"/>
            <a:ext cx="60088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Load Control (DLC) is a strategy that allows utilities or grid operators to directly control or adjust the operation of specific electricity-consuming devices or appliances at the consumer's premises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Done remotely through communication networks and advanced metering infrastructure, enabling the utility to manage electricity demand during peak periods or grid emergencies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return Consumer get lower electric bills and other financial incentives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DLC is also operated to avoid peak time electricity purchases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programs are voluntary so that consumers are not penalized if they don’t accept the offer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black background with white squares&#10;&#10;Description automatically generated">
            <a:extLst>
              <a:ext uri="{FF2B5EF4-FFF2-40B4-BE49-F238E27FC236}">
                <a16:creationId xmlns:a16="http://schemas.microsoft.com/office/drawing/2014/main" id="{0A2FF555-C0C8-46E2-9C2F-77CA84A8F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61" y="2193779"/>
            <a:ext cx="5534258" cy="313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2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F8500-AE49-0527-9518-F83E5BCE8ABF}"/>
              </a:ext>
            </a:extLst>
          </p:cNvPr>
          <p:cNvSpPr txBox="1"/>
          <p:nvPr/>
        </p:nvSpPr>
        <p:spPr>
          <a:xfrm>
            <a:off x="754994" y="3641347"/>
            <a:ext cx="607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224A90"/>
                </a:solidFill>
                <a:effectLst/>
                <a:uLnTx/>
                <a:uFillTx/>
                <a:latin typeface="Arial"/>
                <a:ea typeface="+mj-ea"/>
                <a:cs typeface="+mn-cs"/>
              </a:rPr>
              <a:t>Energy Efficiency</a:t>
            </a:r>
          </a:p>
        </p:txBody>
      </p:sp>
    </p:spTree>
    <p:extLst>
      <p:ext uri="{BB962C8B-B14F-4D97-AF65-F5344CB8AC3E}">
        <p14:creationId xmlns:p14="http://schemas.microsoft.com/office/powerpoint/2010/main" val="33115329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1661" y="166961"/>
            <a:ext cx="6388679" cy="724247"/>
          </a:xfrm>
        </p:spPr>
        <p:txBody>
          <a:bodyPr anchor="ctr"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Energy Efficiency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76B1D0B-DDCD-4823-B70C-67976A4EA085}"/>
              </a:ext>
            </a:extLst>
          </p:cNvPr>
          <p:cNvSpPr txBox="1">
            <a:spLocks/>
          </p:cNvSpPr>
          <p:nvPr/>
        </p:nvSpPr>
        <p:spPr>
          <a:xfrm>
            <a:off x="1588605" y="1041926"/>
            <a:ext cx="9014791" cy="5647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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efficiency plays a critical role in demand management by reducing the overall electricity consumption without compromising the desired energy services during peak and off-peak conditions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Achieving energy efficiency requires a comprehensive understanding of the devices that influence overall system efficiency and employing various methods to optimize their performance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efficiency measures help lower the baseline electricity consumption of consumers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efficiency measures seek to minimize energy waste, maximize the output of energy services, and reduce the need for additional power generation</a:t>
            </a:r>
            <a:endParaRPr lang="en-PK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556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1"/>
            <a:ext cx="9014791" cy="72424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Energy Efficiency: Key Methods</a:t>
            </a:r>
            <a:endParaRPr lang="en-US" sz="4800" dirty="0">
              <a:latin typeface="+mn-lt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76B1D0B-DDCD-4823-B70C-67976A4EA085}"/>
              </a:ext>
            </a:extLst>
          </p:cNvPr>
          <p:cNvSpPr txBox="1">
            <a:spLocks/>
          </p:cNvSpPr>
          <p:nvPr/>
        </p:nvSpPr>
        <p:spPr>
          <a:xfrm>
            <a:off x="1588605" y="1041926"/>
            <a:ext cx="9014791" cy="5647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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Energy-Efficient Design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This technique involves using advanced technologies, materials, and engineering techniques to reduce energy losses and maximize the device's energy output for a given level of energy input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Management Systems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Implementing energy management systems, such as smart grids and smart meters, allows for real-time monitoring and control of energy consumption. This helps identify energy inefficiencies and allows for automated load adjustments during peak demand periods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High-Efficiency Appliances and Lighting: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Replacing old or inefficient appliances and lighting with high-efficiency models significantly reduces energy consumption. Energy-efficient appliances and LED lighting, for example, use less electricity to provide the same level of service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30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1"/>
            <a:ext cx="9014791" cy="724247"/>
          </a:xfrm>
        </p:spPr>
        <p:txBody>
          <a:bodyPr anchor="ctr"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Energy Efficiency: Key Methods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76B1D0B-DDCD-4823-B70C-67976A4EA085}"/>
              </a:ext>
            </a:extLst>
          </p:cNvPr>
          <p:cNvSpPr txBox="1">
            <a:spLocks/>
          </p:cNvSpPr>
          <p:nvPr/>
        </p:nvSpPr>
        <p:spPr>
          <a:xfrm>
            <a:off x="1588605" y="1041926"/>
            <a:ext cx="9014791" cy="5647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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Audits and Efficiency Measures: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Conducting energy audits to assess energy consumption patterns and identifying opportunities for efficiency improvements. Implementing efficiency measures based on audit findings can lead to targeted energy savings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Industrial Process Optimization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 industrial settings, optimizing processes and equipment can lead to significant energy savings. This may involve improving production efficiency, reducing energy-intensive processes, and adopting energy-efficient technologies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Behavioral Changes and Education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Raising awareness and educating consumers and employees about energy-efficient practices can lead to behavioral changes that contribute to improved energy efficiency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68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F8500-AE49-0527-9518-F83E5BCE8ABF}"/>
              </a:ext>
            </a:extLst>
          </p:cNvPr>
          <p:cNvSpPr txBox="1"/>
          <p:nvPr/>
        </p:nvSpPr>
        <p:spPr>
          <a:xfrm>
            <a:off x="754994" y="3641347"/>
            <a:ext cx="6073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>
                <a:solidFill>
                  <a:srgbClr val="224A90"/>
                </a:solidFill>
                <a:latin typeface="Arial"/>
                <a:ea typeface="+mj-ea"/>
              </a:rPr>
              <a:t>Benefits &amp; Challenges in Implementing Demand Control Programs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224A90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6774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1"/>
            <a:ext cx="9014791" cy="724247"/>
          </a:xfrm>
        </p:spPr>
        <p:txBody>
          <a:bodyPr anchor="ctr"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Benefits of Demand Control Programs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76B1D0B-DDCD-4823-B70C-67976A4EA085}"/>
              </a:ext>
            </a:extLst>
          </p:cNvPr>
          <p:cNvSpPr txBox="1">
            <a:spLocks/>
          </p:cNvSpPr>
          <p:nvPr/>
        </p:nvSpPr>
        <p:spPr>
          <a:xfrm>
            <a:off x="1588605" y="1041926"/>
            <a:ext cx="9014791" cy="5647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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4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the efficiency of energy systems and system load factor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financial needs to build new energy facilities (generation) – through deferral of capital expenditure resulting from peak demand reduction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Minimize adverse environmental impacts – reduction of GHG emissions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the cost of delivered energy to consumers – lower generation costs and lower customer bills through the use of energy efficient equipment and appliances</a:t>
            </a:r>
            <a:endParaRPr lang="en-PK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465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1"/>
            <a:ext cx="9014791" cy="724247"/>
          </a:xfrm>
        </p:spPr>
        <p:txBody>
          <a:bodyPr anchor="ctr"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Benefits of Demand Control Programs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76B1D0B-DDCD-4823-B70C-67976A4EA085}"/>
              </a:ext>
            </a:extLst>
          </p:cNvPr>
          <p:cNvSpPr txBox="1">
            <a:spLocks/>
          </p:cNvSpPr>
          <p:nvPr/>
        </p:nvSpPr>
        <p:spPr>
          <a:xfrm>
            <a:off x="1588605" y="1041926"/>
            <a:ext cx="9014791" cy="5647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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power shortages and power cuts – improved system reliability though decrease in demand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the reliability and quality of power supply – through demand reduction in distribution systems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Contribute to local economic development – increased employment through reallocation of capital to other development projects</a:t>
            </a:r>
            <a:endParaRPr lang="en-PK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96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409" y="166961"/>
            <a:ext cx="9014791" cy="724247"/>
          </a:xfrm>
        </p:spPr>
        <p:txBody>
          <a:bodyPr anchor="ctr"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Challenges in Implementing Demand Control Programs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76B1D0B-DDCD-4823-B70C-67976A4EA085}"/>
              </a:ext>
            </a:extLst>
          </p:cNvPr>
          <p:cNvSpPr txBox="1">
            <a:spLocks/>
          </p:cNvSpPr>
          <p:nvPr/>
        </p:nvSpPr>
        <p:spPr>
          <a:xfrm>
            <a:off x="1202992" y="1097680"/>
            <a:ext cx="9786017" cy="5647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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Upfront Costs: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Implementing these programs may require significant initial investments in infrastructure, technology, and marketing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 Resistance: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Some consumers may be reluctant to participate in Demand Control programs due to concerns about changes in their energy usage habits or privacy concerns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Complexity and Coordination: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Coordinating various Demand 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Control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initiatives, demand response events, and energy efficiency programs can be challenging for utilities and program administrators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631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F8500-AE49-0527-9518-F83E5BCE8ABF}"/>
              </a:ext>
            </a:extLst>
          </p:cNvPr>
          <p:cNvSpPr txBox="1"/>
          <p:nvPr/>
        </p:nvSpPr>
        <p:spPr>
          <a:xfrm>
            <a:off x="754994" y="3641347"/>
            <a:ext cx="6073189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Arial"/>
                <a:ea typeface="+mj-ea"/>
              </a:rPr>
              <a:t>Introduction to Transmission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ko-KR" sz="3200" dirty="0">
              <a:solidFill>
                <a:schemeClr val="accent2"/>
              </a:solidFill>
              <a:latin typeface="Arial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781033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7580" y="211873"/>
            <a:ext cx="8614317" cy="997743"/>
          </a:xfrm>
        </p:spPr>
        <p:txBody>
          <a:bodyPr anchor="ctr"/>
          <a:lstStyle/>
          <a:p>
            <a:r>
              <a:rPr lang="en-US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Challenges in Implementing Demand Control Programs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76B1D0B-DDCD-4823-B70C-67976A4EA085}"/>
              </a:ext>
            </a:extLst>
          </p:cNvPr>
          <p:cNvSpPr txBox="1">
            <a:spLocks/>
          </p:cNvSpPr>
          <p:nvPr/>
        </p:nvSpPr>
        <p:spPr>
          <a:xfrm>
            <a:off x="1588605" y="1594376"/>
            <a:ext cx="9014791" cy="44161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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6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 Participation: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Not all consumers may be willing or able to participate in these programs, limiting the overall impact on reducing peak demand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of Overestimation or Underestimation: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There is a risk of overestimating or underestimating the actual impact of these programs, which could lead to suboptimal outcomes</a:t>
            </a:r>
          </a:p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Dependency on Consumer Engagement: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success of Demand Control heavily relies on active consumer engagement, which can be difficult to achieve uniformly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33B91-E626-1BA4-40C2-61C241B3CB72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09A4F3E-D02A-8482-62FE-FE27AE0E7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B1107967-F22D-305B-0D95-472AF39C3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95E7D147-3D88-935C-1F82-2D6F17953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185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689A9-72E0-FC42-97FF-330A0D2AA7A3}"/>
              </a:ext>
            </a:extLst>
          </p:cNvPr>
          <p:cNvSpPr/>
          <p:nvPr/>
        </p:nvSpPr>
        <p:spPr>
          <a:xfrm>
            <a:off x="4506718" y="4984862"/>
            <a:ext cx="31785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 ?</a:t>
            </a:r>
            <a:endParaRPr lang="ko-KR" altLang="en-US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A95CC-3BE8-D199-0BC7-048B9179F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1" t="6882" r="27181" b="21290"/>
          <a:stretch/>
        </p:blipFill>
        <p:spPr>
          <a:xfrm>
            <a:off x="4150540" y="1739789"/>
            <a:ext cx="3890915" cy="3378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9B15D9-82FC-4B3A-D7A5-BD28AA7B3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0" y="52252"/>
            <a:ext cx="1067889" cy="4663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B310238-B406-0DAA-E8AD-D97A4AA98349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12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1F797360-67BB-EEF6-354F-892E168BD4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FA3F48F9-148F-3E1D-6D25-60B12C3FD7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852734C0-AA5B-9F72-B0AF-988A98EEF6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638752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30340</TotalTime>
  <Words>3230</Words>
  <Application>Microsoft Office PowerPoint</Application>
  <PresentationFormat>Widescreen</PresentationFormat>
  <Paragraphs>613</Paragraphs>
  <Slides>91</Slides>
  <Notes>73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91</vt:i4>
      </vt:variant>
    </vt:vector>
  </HeadingPairs>
  <TitlesOfParts>
    <vt:vector size="111" baseType="lpstr">
      <vt:lpstr>Arial</vt:lpstr>
      <vt:lpstr>Calibri</vt:lpstr>
      <vt:lpstr>Calibri </vt:lpstr>
      <vt:lpstr>Calibri Light</vt:lpstr>
      <vt:lpstr>Cambria Math</vt:lpstr>
      <vt:lpstr>Century Gothic</vt:lpstr>
      <vt:lpstr>Helvetica</vt:lpstr>
      <vt:lpstr>Mukta Medium</vt:lpstr>
      <vt:lpstr>Mukta SemiBold</vt:lpstr>
      <vt:lpstr>Open Sans</vt:lpstr>
      <vt:lpstr>Söhne</vt:lpstr>
      <vt:lpstr>Times New Roman</vt:lpstr>
      <vt:lpstr>Trebuchet MS</vt:lpstr>
      <vt:lpstr>Wingdings</vt:lpstr>
      <vt:lpstr>Cover and End Slide Master</vt:lpstr>
      <vt:lpstr>Contents Slide Master</vt:lpstr>
      <vt:lpstr>Section Break Slide Master</vt:lpstr>
      <vt:lpstr>1_Section Break Slide Master</vt:lpstr>
      <vt:lpstr>1_Office Theme</vt:lpstr>
      <vt:lpstr>Template PresentationGo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Map: What Will We Study Today?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Map</vt:lpstr>
      <vt:lpstr>PowerPoint Presentation</vt:lpstr>
      <vt:lpstr>PowerPoint Presentation</vt:lpstr>
      <vt:lpstr>PowerPoint Presentation</vt:lpstr>
      <vt:lpstr>Topic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Aitzaz Hussain</cp:lastModifiedBy>
  <cp:revision>300</cp:revision>
  <dcterms:created xsi:type="dcterms:W3CDTF">2020-01-20T05:08:25Z</dcterms:created>
  <dcterms:modified xsi:type="dcterms:W3CDTF">2023-11-28T09:09:42Z</dcterms:modified>
</cp:coreProperties>
</file>